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387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97" r:id="rId47"/>
    <p:sldId id="398" r:id="rId48"/>
    <p:sldId id="440" r:id="rId49"/>
    <p:sldId id="406" r:id="rId50"/>
    <p:sldId id="426" r:id="rId51"/>
    <p:sldId id="465" r:id="rId52"/>
    <p:sldId id="407" r:id="rId53"/>
    <p:sldId id="460" r:id="rId54"/>
    <p:sldId id="459" r:id="rId55"/>
    <p:sldId id="410" r:id="rId56"/>
    <p:sldId id="411" r:id="rId57"/>
    <p:sldId id="412" r:id="rId58"/>
    <p:sldId id="462" r:id="rId59"/>
    <p:sldId id="463" r:id="rId60"/>
    <p:sldId id="413" r:id="rId61"/>
    <p:sldId id="461" r:id="rId62"/>
    <p:sldId id="466" r:id="rId63"/>
    <p:sldId id="437" r:id="rId64"/>
    <p:sldId id="467" r:id="rId65"/>
    <p:sldId id="469" r:id="rId66"/>
    <p:sldId id="470" r:id="rId67"/>
    <p:sldId id="438" r:id="rId68"/>
    <p:sldId id="471" r:id="rId69"/>
    <p:sldId id="472" r:id="rId70"/>
    <p:sldId id="475" r:id="rId71"/>
    <p:sldId id="476" r:id="rId72"/>
    <p:sldId id="477" r:id="rId73"/>
    <p:sldId id="478" r:id="rId74"/>
    <p:sldId id="479" r:id="rId75"/>
    <p:sldId id="480" r:id="rId76"/>
    <p:sldId id="482" r:id="rId77"/>
    <p:sldId id="481" r:id="rId78"/>
    <p:sldId id="483" r:id="rId79"/>
    <p:sldId id="484" r:id="rId80"/>
    <p:sldId id="485" r:id="rId81"/>
    <p:sldId id="486" r:id="rId82"/>
    <p:sldId id="487" r:id="rId83"/>
    <p:sldId id="488" r:id="rId84"/>
    <p:sldId id="489" r:id="rId85"/>
    <p:sldId id="490" r:id="rId86"/>
    <p:sldId id="491" r:id="rId87"/>
    <p:sldId id="492" r:id="rId88"/>
    <p:sldId id="493" r:id="rId89"/>
    <p:sldId id="494" r:id="rId90"/>
    <p:sldId id="495" r:id="rId91"/>
    <p:sldId id="401" r:id="rId92"/>
    <p:sldId id="404" r:id="rId93"/>
    <p:sldId id="405" r:id="rId94"/>
    <p:sldId id="353" r:id="rId95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129" y="2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7077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9596" y="713233"/>
            <a:ext cx="3767469" cy="334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192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25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11477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455" y="1392429"/>
            <a:ext cx="8127091" cy="219291"/>
          </a:xfrm>
        </p:spPr>
        <p:txBody>
          <a:bodyPr lIns="0" tIns="0" rIns="0" bIns="0"/>
          <a:lstStyle>
            <a:lvl1pPr>
              <a:defRPr sz="1425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324342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136741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334707"/>
          </a:xfrm>
        </p:spPr>
        <p:txBody>
          <a:bodyPr lIns="0" tIns="0" rIns="0" bIns="0"/>
          <a:lstStyle>
            <a:lvl1pPr>
              <a:defRPr sz="2175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158676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029200" cy="457200"/>
          </a:xfrm>
          <a:custGeom>
            <a:avLst/>
            <a:gdLst/>
            <a:ahLst/>
            <a:cxnLst/>
            <a:rect l="l" t="t" r="r" b="b"/>
            <a:pathLst>
              <a:path w="5029200" h="457200">
                <a:moveTo>
                  <a:pt x="5029200" y="0"/>
                </a:moveTo>
                <a:lnTo>
                  <a:pt x="0" y="0"/>
                </a:lnTo>
                <a:lnTo>
                  <a:pt x="0" y="457200"/>
                </a:lnTo>
                <a:lnTo>
                  <a:pt x="4568952" y="457200"/>
                </a:lnTo>
                <a:lnTo>
                  <a:pt x="502920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0" y="6400800"/>
            <a:ext cx="4572000" cy="457200"/>
          </a:xfrm>
          <a:custGeom>
            <a:avLst/>
            <a:gdLst/>
            <a:ahLst/>
            <a:cxnLst/>
            <a:rect l="l" t="t" r="r" b="b"/>
            <a:pathLst>
              <a:path w="4572000" h="457200">
                <a:moveTo>
                  <a:pt x="4572000" y="0"/>
                </a:moveTo>
                <a:lnTo>
                  <a:pt x="460501" y="0"/>
                </a:lnTo>
                <a:lnTo>
                  <a:pt x="0" y="457200"/>
                </a:lnTo>
                <a:lnTo>
                  <a:pt x="4572000" y="457200"/>
                </a:lnTo>
                <a:lnTo>
                  <a:pt x="4572000" y="0"/>
                </a:lnTo>
                <a:close/>
              </a:path>
            </a:pathLst>
          </a:custGeom>
          <a:solidFill>
            <a:srgbClr val="E8E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0925" y="361950"/>
            <a:ext cx="1371600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0065" y="541337"/>
            <a:ext cx="5962015" cy="817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0065" y="1449140"/>
            <a:ext cx="8002905" cy="4161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2767" y="6564611"/>
            <a:ext cx="3723004" cy="163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3C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r>
              <a:rPr spc="405" dirty="0"/>
              <a:t> </a:t>
            </a:r>
            <a:r>
              <a:rPr dirty="0"/>
              <a:t>|</a:t>
            </a:r>
            <a:r>
              <a:rPr spc="155" dirty="0"/>
              <a:t>  </a:t>
            </a:r>
            <a:r>
              <a:rPr dirty="0"/>
              <a:t>Faculty</a:t>
            </a:r>
            <a:r>
              <a:rPr spc="1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Business</a:t>
            </a:r>
            <a:r>
              <a:rPr spc="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Law</a:t>
            </a:r>
            <a:r>
              <a:rPr spc="45" dirty="0"/>
              <a:t> </a:t>
            </a:r>
            <a:r>
              <a:rPr dirty="0"/>
              <a:t>|</a:t>
            </a:r>
            <a:r>
              <a:rPr spc="135" dirty="0"/>
              <a:t> </a:t>
            </a:r>
            <a:r>
              <a:rPr dirty="0"/>
              <a:t>Peter</a:t>
            </a:r>
            <a:r>
              <a:rPr spc="55" dirty="0"/>
              <a:t> </a:t>
            </a:r>
            <a:r>
              <a:rPr dirty="0"/>
              <a:t>Faber</a:t>
            </a:r>
            <a:r>
              <a:rPr spc="55" dirty="0"/>
              <a:t> </a:t>
            </a:r>
            <a:r>
              <a:rPr dirty="0"/>
              <a:t>Business</a:t>
            </a:r>
            <a:r>
              <a:rPr spc="120" dirty="0"/>
              <a:t> </a:t>
            </a:r>
            <a:r>
              <a:rPr spc="-10" dirty="0"/>
              <a:t>School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88" y="0"/>
            <a:ext cx="5027930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bg object 17"/>
          <p:cNvSpPr/>
          <p:nvPr/>
        </p:nvSpPr>
        <p:spPr>
          <a:xfrm>
            <a:off x="4572001" y="6397624"/>
            <a:ext cx="4570730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99338" y="365127"/>
            <a:ext cx="1374775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3"/>
            <a:ext cx="65532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455" y="1392429"/>
            <a:ext cx="812709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2269" y="6556594"/>
            <a:ext cx="3729354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28575">
              <a:spcBef>
                <a:spcPts val="4"/>
              </a:spcBef>
            </a:pPr>
            <a:fld id="{81D60167-4931-47E6-BA6A-407CBD079E47}" type="slidenum">
              <a:rPr lang="en-US" smtClean="0"/>
              <a:pPr marL="28575">
                <a:spcBef>
                  <a:spcPts val="4"/>
                </a:spcBef>
              </a:pPr>
              <a:t>‹#›</a:t>
            </a:fld>
            <a:r>
              <a:rPr lang="en-US" spc="176"/>
              <a:t> </a:t>
            </a:r>
            <a:r>
              <a:rPr lang="en-US"/>
              <a:t>|</a:t>
            </a:r>
            <a:r>
              <a:rPr lang="en-US" spc="300"/>
              <a:t> </a:t>
            </a:r>
            <a:r>
              <a:rPr lang="en-US"/>
              <a:t>Faculty</a:t>
            </a:r>
            <a:r>
              <a:rPr lang="en-US" spc="-11"/>
              <a:t> </a:t>
            </a:r>
            <a:r>
              <a:rPr lang="en-US"/>
              <a:t>of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/>
              <a:t>and</a:t>
            </a:r>
            <a:r>
              <a:rPr lang="en-US" spc="-15"/>
              <a:t> </a:t>
            </a:r>
            <a:r>
              <a:rPr lang="en-US"/>
              <a:t>Law</a:t>
            </a:r>
            <a:r>
              <a:rPr lang="en-US" spc="-11"/>
              <a:t> </a:t>
            </a:r>
            <a:r>
              <a:rPr lang="en-US"/>
              <a:t>|</a:t>
            </a:r>
            <a:r>
              <a:rPr lang="en-US" spc="-11"/>
              <a:t> </a:t>
            </a:r>
            <a:r>
              <a:rPr lang="en-US"/>
              <a:t>Peter</a:t>
            </a:r>
            <a:r>
              <a:rPr lang="en-US" spc="-8"/>
              <a:t> </a:t>
            </a:r>
            <a:r>
              <a:rPr lang="en-US"/>
              <a:t>Faber</a:t>
            </a:r>
            <a:r>
              <a:rPr lang="en-US" spc="-11"/>
              <a:t> </a:t>
            </a:r>
            <a:r>
              <a:rPr lang="en-US"/>
              <a:t>Business</a:t>
            </a:r>
            <a:r>
              <a:rPr lang="en-US" spc="-11"/>
              <a:t> </a:t>
            </a:r>
            <a:r>
              <a:rPr lang="en-US" spc="-8"/>
              <a:t>School</a:t>
            </a:r>
            <a:endParaRPr lang="en-US" spc="-8" dirty="0"/>
          </a:p>
        </p:txBody>
      </p:sp>
    </p:spTree>
    <p:extLst>
      <p:ext uri="{BB962C8B-B14F-4D97-AF65-F5344CB8AC3E}">
        <p14:creationId xmlns:p14="http://schemas.microsoft.com/office/powerpoint/2010/main" val="35312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" TargetMode="External"/><Relationship Id="rId2" Type="http://schemas.openxmlformats.org/officeDocument/2006/relationships/hyperlink" Target="https://learn.microsoft.com/en-us/certifications/exams/dp-90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azure/synapse-analytics/" TargetMode="External"/><Relationship Id="rId4" Type="http://schemas.openxmlformats.org/officeDocument/2006/relationships/hyperlink" Target="https://learn.microsoft.com/en-us/azure/cosmos-db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wnloads/workbench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sqldbm.com/Home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" TargetMode="External"/><Relationship Id="rId2" Type="http://schemas.openxmlformats.org/officeDocument/2006/relationships/hyperlink" Target="http://www.lucidchar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nline.visual-paradigm.com/" TargetMode="External"/><Relationship Id="rId4" Type="http://schemas.openxmlformats.org/officeDocument/2006/relationships/hyperlink" Target="https://app.diagrams.net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-126"/>
            <a:ext cx="4103370" cy="2470785"/>
          </a:xfrm>
          <a:custGeom>
            <a:avLst/>
            <a:gdLst/>
            <a:ahLst/>
            <a:cxnLst/>
            <a:rect l="l" t="t" r="r" b="b"/>
            <a:pathLst>
              <a:path w="4103370" h="2470785">
                <a:moveTo>
                  <a:pt x="0" y="2470277"/>
                </a:moveTo>
                <a:lnTo>
                  <a:pt x="4103243" y="2470277"/>
                </a:lnTo>
                <a:lnTo>
                  <a:pt x="4103243" y="0"/>
                </a:lnTo>
                <a:lnTo>
                  <a:pt x="0" y="0"/>
                </a:lnTo>
                <a:lnTo>
                  <a:pt x="0" y="2470277"/>
                </a:lnTo>
                <a:close/>
              </a:path>
            </a:pathLst>
          </a:custGeom>
          <a:solidFill>
            <a:srgbClr val="F112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26"/>
            <a:ext cx="9144000" cy="6857365"/>
            <a:chOff x="0" y="-126"/>
            <a:chExt cx="9144000" cy="6857365"/>
          </a:xfrm>
        </p:grpSpPr>
        <p:sp>
          <p:nvSpPr>
            <p:cNvPr id="4" name="object 4"/>
            <p:cNvSpPr/>
            <p:nvPr/>
          </p:nvSpPr>
          <p:spPr>
            <a:xfrm>
              <a:off x="4572000" y="3426586"/>
              <a:ext cx="4572000" cy="3430904"/>
            </a:xfrm>
            <a:custGeom>
              <a:avLst/>
              <a:gdLst/>
              <a:ahLst/>
              <a:cxnLst/>
              <a:rect l="l" t="t" r="r" b="b"/>
              <a:pathLst>
                <a:path w="4572000" h="3430904">
                  <a:moveTo>
                    <a:pt x="4103243" y="84"/>
                  </a:moveTo>
                  <a:lnTo>
                    <a:pt x="0" y="84"/>
                  </a:lnTo>
                  <a:lnTo>
                    <a:pt x="476376" y="475434"/>
                  </a:lnTo>
                  <a:lnTo>
                    <a:pt x="476376" y="3430386"/>
                  </a:lnTo>
                  <a:lnTo>
                    <a:pt x="4571872" y="3430386"/>
                  </a:lnTo>
                  <a:lnTo>
                    <a:pt x="4571872" y="468703"/>
                  </a:lnTo>
                  <a:lnTo>
                    <a:pt x="4103243" y="84"/>
                  </a:lnTo>
                  <a:close/>
                </a:path>
              </a:pathLst>
            </a:custGeom>
            <a:solidFill>
              <a:srgbClr val="3C0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-126"/>
              <a:ext cx="4572000" cy="3427095"/>
            </a:xfrm>
            <a:custGeom>
              <a:avLst/>
              <a:gdLst/>
              <a:ahLst/>
              <a:cxnLst/>
              <a:rect l="l" t="t" r="r" b="b"/>
              <a:pathLst>
                <a:path w="4572000" h="3427095">
                  <a:moveTo>
                    <a:pt x="4572000" y="170"/>
                  </a:moveTo>
                  <a:lnTo>
                    <a:pt x="0" y="170"/>
                  </a:lnTo>
                  <a:lnTo>
                    <a:pt x="0" y="3426798"/>
                  </a:lnTo>
                  <a:lnTo>
                    <a:pt x="4572000" y="3426798"/>
                  </a:lnTo>
                  <a:lnTo>
                    <a:pt x="4572000" y="170"/>
                  </a:lnTo>
                  <a:close/>
                </a:path>
              </a:pathLst>
            </a:custGeom>
            <a:solidFill>
              <a:srgbClr val="F4F0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6587"/>
              <a:ext cx="5048885" cy="3430904"/>
            </a:xfrm>
            <a:custGeom>
              <a:avLst/>
              <a:gdLst/>
              <a:ahLst/>
              <a:cxnLst/>
              <a:rect l="l" t="t" r="r" b="b"/>
              <a:pathLst>
                <a:path w="5048885" h="3430904">
                  <a:moveTo>
                    <a:pt x="4572000" y="84"/>
                  </a:moveTo>
                  <a:lnTo>
                    <a:pt x="0" y="84"/>
                  </a:lnTo>
                  <a:lnTo>
                    <a:pt x="475399" y="475434"/>
                  </a:lnTo>
                  <a:lnTo>
                    <a:pt x="475399" y="3430385"/>
                  </a:lnTo>
                  <a:lnTo>
                    <a:pt x="5048377" y="3430385"/>
                  </a:lnTo>
                  <a:lnTo>
                    <a:pt x="5048377" y="475434"/>
                  </a:lnTo>
                  <a:lnTo>
                    <a:pt x="4572000" y="84"/>
                  </a:lnTo>
                  <a:close/>
                </a:path>
              </a:pathLst>
            </a:custGeom>
            <a:solidFill>
              <a:srgbClr val="E8E2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925" y="6096000"/>
              <a:ext cx="1371600" cy="48577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2817" y="936624"/>
            <a:ext cx="3128010" cy="18529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sz="3950" dirty="0"/>
              <a:t>Data</a:t>
            </a:r>
            <a:r>
              <a:rPr sz="3950" spc="80" dirty="0"/>
              <a:t> </a:t>
            </a:r>
            <a:r>
              <a:rPr sz="3950" spc="-25" dirty="0"/>
              <a:t>and </a:t>
            </a:r>
            <a:r>
              <a:rPr sz="3950" spc="-10" dirty="0"/>
              <a:t>Information Management</a:t>
            </a:r>
            <a:endParaRPr sz="3950"/>
          </a:p>
        </p:txBody>
      </p:sp>
      <p:sp>
        <p:nvSpPr>
          <p:cNvPr id="9" name="object 9"/>
          <p:cNvSpPr txBox="1"/>
          <p:nvPr/>
        </p:nvSpPr>
        <p:spPr>
          <a:xfrm>
            <a:off x="952817" y="3665537"/>
            <a:ext cx="1851660" cy="1061188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000" b="1" dirty="0">
                <a:solidFill>
                  <a:srgbClr val="3C3935"/>
                </a:solidFill>
                <a:latin typeface="Arial"/>
                <a:cs typeface="Arial"/>
              </a:rPr>
              <a:t>Week</a:t>
            </a:r>
            <a:r>
              <a:rPr sz="2000" b="1" spc="-3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lang="en-US" sz="2000" b="1" spc="-50" dirty="0">
                <a:solidFill>
                  <a:srgbClr val="3C3935"/>
                </a:solidFill>
                <a:latin typeface="Arial"/>
                <a:cs typeface="Arial"/>
              </a:rPr>
              <a:t> – Preparation for Lab 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817" y="5309298"/>
            <a:ext cx="2476183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C3935"/>
                </a:solidFill>
                <a:latin typeface="Arial"/>
                <a:cs typeface="Arial"/>
              </a:rPr>
              <a:t>Dr</a:t>
            </a:r>
            <a:r>
              <a:rPr sz="1500" b="1" spc="-3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lang="en-US" sz="1500" b="1" dirty="0">
                <a:solidFill>
                  <a:srgbClr val="3C3935"/>
                </a:solidFill>
                <a:latin typeface="Arial"/>
                <a:cs typeface="Arial"/>
              </a:rPr>
              <a:t>Farshid Keivanian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84E95-1DF0-4BF0-92F2-0FE0AC0C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B9775C4-BA0E-DA4A-F951-65FDBFBD1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0727B02-0023-A3B4-0235-AC4CF92D579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2450DB2-B7FE-2426-2243-C90590389AEC}"/>
              </a:ext>
            </a:extLst>
          </p:cNvPr>
          <p:cNvSpPr txBox="1"/>
          <p:nvPr/>
        </p:nvSpPr>
        <p:spPr>
          <a:xfrm>
            <a:off x="0" y="398026"/>
            <a:ext cx="9144000" cy="645997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286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Microsoft Online Learning Materials:</a:t>
            </a:r>
          </a:p>
          <a:p>
            <a:pPr marL="8080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  <a:hlinkClick r:id="rId2"/>
              </a:rPr>
              <a:t>Azure Data Fundamentals: Core Data Concepts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>
                <a:latin typeface="+mj-lt"/>
                <a:hlinkClick r:id="rId2"/>
              </a:rPr>
              <a:t>https://learn.microsoft.com/en-us/certifications/exams/dp-900/</a:t>
            </a:r>
            <a:endParaRPr lang="en-US" sz="2800" b="1" dirty="0">
              <a:latin typeface="+mj-lt"/>
            </a:endParaRPr>
          </a:p>
          <a:p>
            <a:pPr marL="8080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  <a:hlinkClick r:id="rId3"/>
              </a:rPr>
              <a:t>Azure Data Fundamentals: Relational Data in Azure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>
                <a:latin typeface="+mj-lt"/>
                <a:hlinkClick r:id="rId3"/>
              </a:rPr>
              <a:t>https://learn.microsoft.com/en-us/azure/</a:t>
            </a:r>
            <a:endParaRPr lang="en-US" sz="2800" b="1" dirty="0">
              <a:latin typeface="+mj-lt"/>
            </a:endParaRPr>
          </a:p>
          <a:p>
            <a:pPr marL="8080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  <a:hlinkClick r:id="rId4"/>
              </a:rPr>
              <a:t>Azure Data Fundamentals: Non-Relational Data in Azure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>
                <a:latin typeface="+mj-lt"/>
                <a:hlinkClick r:id="rId4"/>
              </a:rPr>
              <a:t>https://learn.microsoft.com/en-us/azure/cosmos-db/</a:t>
            </a:r>
            <a:endParaRPr lang="en-US" sz="2800" b="1" dirty="0">
              <a:latin typeface="+mj-lt"/>
            </a:endParaRPr>
          </a:p>
          <a:p>
            <a:pPr marL="8080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  <a:hlinkClick r:id="rId5"/>
              </a:rPr>
              <a:t>Azure Data Fundamentals: Modern Data Warehouses</a:t>
            </a:r>
            <a:r>
              <a:rPr lang="en-US" sz="2800" b="1" dirty="0">
                <a:latin typeface="+mj-lt"/>
              </a:rPr>
              <a:t> https://learn.microsoft.com/en-us/azure/cosmos-db/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17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BF96B-FF85-2891-A1BB-54CE2AEB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F9CA07B8-9CAE-368C-4E1E-F590FE61405B}"/>
              </a:ext>
            </a:extLst>
          </p:cNvPr>
          <p:cNvSpPr txBox="1"/>
          <p:nvPr/>
        </p:nvSpPr>
        <p:spPr>
          <a:xfrm>
            <a:off x="0" y="605522"/>
            <a:ext cx="9144000" cy="581364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286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Final Notes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This unit is designed to </a:t>
            </a:r>
            <a:r>
              <a:rPr lang="en-US" sz="2800" b="1" dirty="0">
                <a:latin typeface="+mj-lt"/>
              </a:rPr>
              <a:t>equip students with modern database management skills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>
                <a:latin typeface="+mj-lt"/>
              </a:rPr>
              <a:t>prepare them for industry certifications</a:t>
            </a:r>
            <a:r>
              <a:rPr lang="en-US" sz="2800" dirty="0">
                <a:latin typeface="+mj-lt"/>
              </a:rPr>
              <a:t>. We encourage you to </a:t>
            </a:r>
            <a:r>
              <a:rPr lang="en-US" sz="2800" b="1" dirty="0">
                <a:latin typeface="+mj-lt"/>
              </a:rPr>
              <a:t>stay engaged, participate actively, and leverage the available learning resources</a:t>
            </a:r>
            <a:r>
              <a:rPr lang="en-US" sz="2800" dirty="0">
                <a:latin typeface="+mj-lt"/>
              </a:rPr>
              <a:t> to gain a strong foundation in </a:t>
            </a:r>
            <a:r>
              <a:rPr lang="en-US" sz="2800" b="1" dirty="0">
                <a:latin typeface="+mj-lt"/>
              </a:rPr>
              <a:t>database technologies</a:t>
            </a:r>
            <a:r>
              <a:rPr lang="en-US" sz="28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For any inquiries, please contact Farshid.Keivanian@acu.edu.au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Looking forward to an exciting semester ahead!</a:t>
            </a:r>
            <a:endParaRPr lang="en-US" sz="2800" dirty="0">
              <a:latin typeface="+mj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26C402C-ABE4-4189-7D7C-4C8BCCD6AC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D1BA96F-6C8A-B552-FA36-E947BD5C389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71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43175-8E10-D01B-80A2-71A44CF2B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4F01E0B-A11B-1977-A8E1-B515F875A15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6C8F304-49F0-DDF2-9748-2A3770CC5F91}"/>
              </a:ext>
            </a:extLst>
          </p:cNvPr>
          <p:cNvSpPr txBox="1"/>
          <p:nvPr/>
        </p:nvSpPr>
        <p:spPr>
          <a:xfrm>
            <a:off x="123825" y="1371600"/>
            <a:ext cx="8791575" cy="32283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marR="283210" indent="-229235">
              <a:lnSpc>
                <a:spcPct val="150000"/>
              </a:lnSpc>
              <a:spcBef>
                <a:spcPts val="495"/>
              </a:spcBef>
              <a:buClr>
                <a:srgbClr val="F1120C"/>
              </a:buClr>
              <a:buChar char="•"/>
              <a:tabLst>
                <a:tab pos="241300" algn="l"/>
              </a:tabLst>
            </a:pPr>
            <a:r>
              <a:rPr lang="en-US" sz="2800" dirty="0">
                <a:latin typeface="+mj-lt"/>
              </a:rPr>
              <a:t>This lab will guide you through </a:t>
            </a:r>
            <a:r>
              <a:rPr lang="en-US" sz="2800" b="1" dirty="0">
                <a:latin typeface="+mj-lt"/>
              </a:rPr>
              <a:t>installing MySQL Community Server and MySQL Workbench</a:t>
            </a:r>
            <a:r>
              <a:rPr lang="en-US" sz="2800" dirty="0">
                <a:latin typeface="+mj-lt"/>
              </a:rPr>
              <a:t>, essential tools for working with MySQL databases. Here’s a </a:t>
            </a:r>
            <a:r>
              <a:rPr lang="en-US" sz="2800" b="1" dirty="0">
                <a:latin typeface="+mj-lt"/>
              </a:rPr>
              <a:t>step-by-step</a:t>
            </a:r>
            <a:r>
              <a:rPr lang="en-US" sz="2800" dirty="0">
                <a:latin typeface="+mj-lt"/>
              </a:rPr>
              <a:t> instruction set using simple language for students:</a:t>
            </a:r>
            <a:endParaRPr sz="2400" dirty="0">
              <a:latin typeface="+mj-lt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6A42A12-8105-A708-3581-CBBDBE501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3609851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14093-A4F4-9985-7836-397BC852D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77E99B9-2C02-3370-C1BD-621A961596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9B01AC7-B179-0B1C-937E-D527E37D980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82D2D6-B45B-E9DE-9996-84BE81E183AE}"/>
              </a:ext>
            </a:extLst>
          </p:cNvPr>
          <p:cNvSpPr txBox="1"/>
          <p:nvPr/>
        </p:nvSpPr>
        <p:spPr>
          <a:xfrm>
            <a:off x="92365" y="739239"/>
            <a:ext cx="9051635" cy="5813643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1: Downloading and Installing MySQL Server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 to the MySQL Community Server Download Page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2"/>
              </a:rPr>
              <a:t>MySQL Download Page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your browser.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the Required Version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9.2.0 Innovation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from the dropdown list.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Your Operating System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14375" marR="0" lvl="0" indent="-35718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you’re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macOS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macOS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714375" marR="0" lvl="0" indent="-35718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you’re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Windows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Windows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C34E1-F53F-37CD-BD5E-A1C2888A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3" t="41111" r="49166" b="17407"/>
          <a:stretch/>
        </p:blipFill>
        <p:spPr>
          <a:xfrm>
            <a:off x="5043013" y="2743200"/>
            <a:ext cx="407003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4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CEC5F-AC92-5C15-E812-25E5C7C31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0186A6B-0BFC-D9A8-F436-31F8FE4D264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7BBA0DA-8084-E2D2-700A-C8FD384180A4}"/>
              </a:ext>
            </a:extLst>
          </p:cNvPr>
          <p:cNvSpPr txBox="1"/>
          <p:nvPr/>
        </p:nvSpPr>
        <p:spPr>
          <a:xfrm>
            <a:off x="92365" y="1239902"/>
            <a:ext cx="9051635" cy="258198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the Correct OS Version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14375" marR="0" lvl="0" indent="-35718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714375" algn="l"/>
              </a:tabLs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using macOS 15 or later, pick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macOS 15 (x86, 64-bit)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Download the DMG File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14375" marR="0" lvl="0" indent="-35718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blue "Download"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button.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D14BDEC-8E21-CAA4-1D71-C18C0CB79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280680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5D01-0307-F80C-B473-DC05D59CF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FD9438E-3D83-5DF9-EB89-E88649203E0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A74FD-194D-2E96-DF69-EC094368E0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27777" r="40396" b="20371"/>
          <a:stretch/>
        </p:blipFill>
        <p:spPr>
          <a:xfrm>
            <a:off x="1190971" y="381000"/>
            <a:ext cx="6762058" cy="3785238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005F2CA7-028E-58D1-9F53-900349FE3F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07CD35B-53BB-C6B4-CFAB-B2ECF8677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" y="4166238"/>
            <a:ext cx="9067800" cy="26776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Windows (x86, 64-bit), MSI Installer (118.7M)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File: mysql-9.2.0-winx64.msi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Recommended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an easy installation with a guided setup.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Best choice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if you want a quick and straightforward installation.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2C6EBF-CAB5-BC06-24C9-9FAED7D3F90D}"/>
              </a:ext>
            </a:extLst>
          </p:cNvPr>
          <p:cNvSpPr/>
          <p:nvPr/>
        </p:nvSpPr>
        <p:spPr>
          <a:xfrm>
            <a:off x="1190971" y="471805"/>
            <a:ext cx="6762058" cy="12045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677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126B5-965C-ACBE-CEF0-994CE5A78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1CB5D04-5EBF-7DC3-E5DE-B295F54ADBF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7329C-3CDE-F9E3-D829-2F34D542B8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27777" r="40396" b="20371"/>
          <a:stretch/>
        </p:blipFill>
        <p:spPr>
          <a:xfrm>
            <a:off x="1190971" y="381000"/>
            <a:ext cx="6762058" cy="3785238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42D685B9-84C1-895A-018E-F72895895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7B82664-730B-A7C4-913D-945201B9A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" y="4301323"/>
            <a:ext cx="9067800" cy="22467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Windows (x86, 64-bit), ZIP Archive (290.1M)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File: mysql-9.2.0-winx64.zip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portable version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that requires manual setup.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this if you prefer a manual installation without an installer.</a:t>
            </a:r>
          </a:p>
        </p:txBody>
      </p:sp>
    </p:spTree>
    <p:extLst>
      <p:ext uri="{BB962C8B-B14F-4D97-AF65-F5344CB8AC3E}">
        <p14:creationId xmlns:p14="http://schemas.microsoft.com/office/powerpoint/2010/main" val="4121453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D1694-47F7-41AD-D6D1-4FB7823D9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9CE41FE-E99E-CBAC-3B27-4C03562F947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D0D4F-545A-47CB-999F-68873C63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27777" r="40396" b="20371"/>
          <a:stretch/>
        </p:blipFill>
        <p:spPr>
          <a:xfrm>
            <a:off x="1190971" y="381000"/>
            <a:ext cx="6762058" cy="3785238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33CA2A95-CBC0-F1FA-523D-52F02356E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1DF93E4-4435-B479-5A41-8E6724A2D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" y="4056049"/>
            <a:ext cx="9067800" cy="26776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Windows (x86, 64-bit), ZIP Archive Debug Binaries &amp; Test Suite (825.0M)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File: mysql-9.2.0-winx64-debug-test.zip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advanced users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who need debugging and testing tools.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 needed for regular installation.</a:t>
            </a:r>
          </a:p>
        </p:txBody>
      </p:sp>
    </p:spTree>
    <p:extLst>
      <p:ext uri="{BB962C8B-B14F-4D97-AF65-F5344CB8AC3E}">
        <p14:creationId xmlns:p14="http://schemas.microsoft.com/office/powerpoint/2010/main" val="1795945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B272-A11B-CCC4-3E1D-CF92FF17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7D4D676-77B1-0F6A-9DCF-D00821566BF2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21F0D43-CD61-5893-7FAF-6FE91E7F1F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150D64-CAF8-CCA8-781F-E606BF44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18" r="44167" b="5556"/>
          <a:stretch/>
        </p:blipFill>
        <p:spPr>
          <a:xfrm>
            <a:off x="1676400" y="1230983"/>
            <a:ext cx="5791200" cy="501327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ED25C7-2021-0249-D48D-9EC0DE5EC20D}"/>
              </a:ext>
            </a:extLst>
          </p:cNvPr>
          <p:cNvSpPr/>
          <p:nvPr/>
        </p:nvSpPr>
        <p:spPr>
          <a:xfrm>
            <a:off x="1905000" y="5670922"/>
            <a:ext cx="3810000" cy="5487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3436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EA6DB-AD38-5025-D7E1-93DF4726B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4516BD8-44E4-4CB6-AEA8-29BF42C9C18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A860D81-BC80-C44F-9D48-7D6EE3F51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1C2E5-E324-D413-27A6-61C32A6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r="71667" b="63333"/>
          <a:stretch/>
        </p:blipFill>
        <p:spPr>
          <a:xfrm>
            <a:off x="1761171" y="939546"/>
            <a:ext cx="5029200" cy="49789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8876BA-BFCC-A327-9A8B-9717097013AF}"/>
              </a:ext>
            </a:extLst>
          </p:cNvPr>
          <p:cNvSpPr/>
          <p:nvPr/>
        </p:nvSpPr>
        <p:spPr>
          <a:xfrm>
            <a:off x="4702098" y="3429000"/>
            <a:ext cx="1981200" cy="2514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810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325" y="450786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4" name="object 4"/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825" y="1371600"/>
            <a:ext cx="8791575" cy="4520981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Unit Overview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Databases play a critical role in modern </a:t>
            </a:r>
            <a:r>
              <a:rPr lang="en-US" sz="2800" dirty="0" err="1">
                <a:latin typeface="+mj-lt"/>
              </a:rPr>
              <a:t>organisations</a:t>
            </a:r>
            <a:r>
              <a:rPr lang="en-US" sz="2800" dirty="0">
                <a:latin typeface="+mj-lt"/>
              </a:rPr>
              <a:t>, enabling efficient data storage, retrieval, and management while ensuring security and integrity. This unit provides students with both </a:t>
            </a:r>
            <a:r>
              <a:rPr lang="en-US" sz="2800" b="1" dirty="0">
                <a:latin typeface="+mj-lt"/>
              </a:rPr>
              <a:t>theoretical foundations and practical skills</a:t>
            </a:r>
            <a:r>
              <a:rPr lang="en-US" sz="2800" dirty="0">
                <a:latin typeface="+mj-lt"/>
              </a:rPr>
              <a:t> in database design, development, and implementation using </a:t>
            </a:r>
            <a:r>
              <a:rPr lang="en-US" sz="2800" b="1" dirty="0">
                <a:latin typeface="+mj-lt"/>
              </a:rPr>
              <a:t>Microsoft Azure SQL Database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>
                <a:latin typeface="+mj-lt"/>
              </a:rPr>
              <a:t>SQL programming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D27D-59B4-849C-CEE0-8B038E411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1918E-7B6B-364E-E768-83B794F0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67" t="24815" r="34166" b="30741"/>
          <a:stretch/>
        </p:blipFill>
        <p:spPr>
          <a:xfrm>
            <a:off x="1295400" y="689811"/>
            <a:ext cx="6553200" cy="517357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86AEF06C-D8A8-6E60-92E4-40D6DE6DEA3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0370E7C-EA92-6E1D-C226-6192023F57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7B1ADD-F098-6FA0-CAA0-CFD7EE9E9A38}"/>
              </a:ext>
            </a:extLst>
          </p:cNvPr>
          <p:cNvSpPr/>
          <p:nvPr/>
        </p:nvSpPr>
        <p:spPr>
          <a:xfrm>
            <a:off x="5181600" y="5285385"/>
            <a:ext cx="1022196" cy="53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92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887E-A20D-D268-5949-5B75D48FA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ED0B68-54C5-F86C-B10E-E340DFC6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67" t="24815" r="34166" b="30741"/>
          <a:stretch/>
        </p:blipFill>
        <p:spPr>
          <a:xfrm>
            <a:off x="3372751" y="1269030"/>
            <a:ext cx="5744529" cy="453515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473E492-3CD7-DFC8-AFDD-32357EE8C3F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6F03227-97A8-B8C9-AA91-E815DF3D7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19AB8C-68AD-CA3D-2684-276C6BB3DA40}"/>
              </a:ext>
            </a:extLst>
          </p:cNvPr>
          <p:cNvSpPr/>
          <p:nvPr/>
        </p:nvSpPr>
        <p:spPr>
          <a:xfrm>
            <a:off x="3695700" y="2438400"/>
            <a:ext cx="1752600" cy="457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E2661-B86D-C9A3-BFA7-1B54CB6C0278}"/>
              </a:ext>
            </a:extLst>
          </p:cNvPr>
          <p:cNvSpPr txBox="1"/>
          <p:nvPr/>
        </p:nvSpPr>
        <p:spPr>
          <a:xfrm>
            <a:off x="2458" y="471805"/>
            <a:ext cx="334603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</a:rPr>
              <a:t>Why Choose "Typical"?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dirty="0">
                <a:latin typeface="+mj-lt"/>
              </a:rPr>
              <a:t>It includes all essential features</a:t>
            </a:r>
            <a:r>
              <a:rPr lang="en-US" sz="2200" dirty="0">
                <a:latin typeface="+mj-lt"/>
              </a:rPr>
              <a:t> needed for our database exercises.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dirty="0">
                <a:latin typeface="+mj-lt"/>
              </a:rPr>
              <a:t>Easy and quick setup</a:t>
            </a:r>
            <a:r>
              <a:rPr lang="en-US" sz="2200" dirty="0">
                <a:latin typeface="+mj-lt"/>
              </a:rPr>
              <a:t> without requiring advanced configurations.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dirty="0">
                <a:latin typeface="+mj-lt"/>
              </a:rPr>
              <a:t>Best for most users</a:t>
            </a:r>
            <a:r>
              <a:rPr lang="en-US" sz="2200" dirty="0">
                <a:latin typeface="+mj-lt"/>
              </a:rPr>
              <a:t>, especially for students who need MySQL for database-related labs.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dirty="0">
                <a:latin typeface="+mj-lt"/>
              </a:rPr>
              <a:t>Includes MySQL Server, MySQL Workbench, and command-line tools</a:t>
            </a:r>
            <a:r>
              <a:rPr lang="en-US" sz="2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945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A16DB-0BD7-32BB-87BF-9066BB739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40B8E-ABD0-07C3-7BFF-0D6D2C27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67" t="24815" r="34166" b="30741"/>
          <a:stretch/>
        </p:blipFill>
        <p:spPr>
          <a:xfrm>
            <a:off x="1219200" y="865395"/>
            <a:ext cx="6705600" cy="529389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A23A217E-1EFB-0846-5D82-72FBC750076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ED316C9-C7F1-FEA8-D5A1-89B17E46C2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206112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F8A3B-E805-FF74-9591-205D5B18A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BA50475-8E09-D02C-51A1-1DB202F97C8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B823CB8-69A4-4259-AE44-F2F259B7F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CDDBF-11B1-42CC-1201-29F95872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3" t="10000" r="22500" b="15926"/>
          <a:stretch/>
        </p:blipFill>
        <p:spPr>
          <a:xfrm>
            <a:off x="4166260" y="843758"/>
            <a:ext cx="4953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FCD5CE-644B-F99D-BBCB-AAF93231B6C5}"/>
              </a:ext>
            </a:extLst>
          </p:cNvPr>
          <p:cNvSpPr txBox="1"/>
          <p:nvPr/>
        </p:nvSpPr>
        <p:spPr>
          <a:xfrm>
            <a:off x="-49480" y="730567"/>
            <a:ext cx="4194958" cy="5803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+mj-lt"/>
              </a:rPr>
              <a:t>Configuration Type: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500" b="1" dirty="0">
                <a:latin typeface="+mj-lt"/>
              </a:rPr>
              <a:t>Development Computer</a:t>
            </a:r>
            <a:r>
              <a:rPr lang="en-US" sz="2500" dirty="0">
                <a:latin typeface="+mj-lt"/>
              </a:rPr>
              <a:t> (Best for students and local database setup)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Uses fewer system resources.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Suitable for testing and learning MySQL.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Ideal for local development and practice.</a:t>
            </a:r>
          </a:p>
        </p:txBody>
      </p:sp>
    </p:spTree>
    <p:extLst>
      <p:ext uri="{BB962C8B-B14F-4D97-AF65-F5344CB8AC3E}">
        <p14:creationId xmlns:p14="http://schemas.microsoft.com/office/powerpoint/2010/main" val="3268137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98D8-D717-B455-DB6B-A5A72621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C63239F-CF29-7B59-CFCB-29A4580DD13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660D1CA-9D60-9211-6CA6-9DFE874E1E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FE639-D030-C24C-8BB0-43A01E21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3" t="10000" r="22500" b="15926"/>
          <a:stretch/>
        </p:blipFill>
        <p:spPr>
          <a:xfrm>
            <a:off x="4166260" y="843758"/>
            <a:ext cx="4953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0969F9-325F-994E-5D6E-99B74AA1F7F7}"/>
              </a:ext>
            </a:extLst>
          </p:cNvPr>
          <p:cNvSpPr txBox="1"/>
          <p:nvPr/>
        </p:nvSpPr>
        <p:spPr>
          <a:xfrm>
            <a:off x="-49480" y="730567"/>
            <a:ext cx="4194958" cy="464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+mj-lt"/>
              </a:rPr>
              <a:t>Connectivity: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500" b="1" dirty="0">
                <a:latin typeface="+mj-lt"/>
              </a:rPr>
              <a:t>Enable TCP/IP (Port: 3306)</a:t>
            </a:r>
            <a:r>
              <a:rPr lang="en-US" sz="2500" dirty="0">
                <a:latin typeface="+mj-lt"/>
              </a:rPr>
              <a:t> (Already selected)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This allows MySQL Workbench or other applications to connect.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Port </a:t>
            </a:r>
            <a:r>
              <a:rPr lang="en-US" sz="2500" b="1" dirty="0">
                <a:latin typeface="+mj-lt"/>
              </a:rPr>
              <a:t>3306</a:t>
            </a:r>
            <a:r>
              <a:rPr lang="en-US" sz="2500" dirty="0">
                <a:latin typeface="+mj-lt"/>
              </a:rPr>
              <a:t> is the default MySQL port—keep it as is.</a:t>
            </a:r>
          </a:p>
        </p:txBody>
      </p:sp>
    </p:spTree>
    <p:extLst>
      <p:ext uri="{BB962C8B-B14F-4D97-AF65-F5344CB8AC3E}">
        <p14:creationId xmlns:p14="http://schemas.microsoft.com/office/powerpoint/2010/main" val="2742115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14110-2E46-BB22-4BB4-A50017EC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29394C3-045B-2195-689E-35269B080E3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B6E6CC5-447E-8B87-45EB-45AB873DFA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60E52-54FC-1E2E-6D35-AF6E07F2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3" t="10000" r="22500" b="15926"/>
          <a:stretch/>
        </p:blipFill>
        <p:spPr>
          <a:xfrm>
            <a:off x="4166260" y="843758"/>
            <a:ext cx="4953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14C670-7B5A-F17B-331D-40952923F0BF}"/>
              </a:ext>
            </a:extLst>
          </p:cNvPr>
          <p:cNvSpPr txBox="1"/>
          <p:nvPr/>
        </p:nvSpPr>
        <p:spPr>
          <a:xfrm>
            <a:off x="-49480" y="730567"/>
            <a:ext cx="4194958" cy="4072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500" b="1" dirty="0">
                <a:latin typeface="+mj-lt"/>
              </a:rPr>
              <a:t>Check "Open Windows Firewall ports for network access"</a:t>
            </a:r>
            <a:endParaRPr lang="en-US" sz="25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This ensures that MySQL can be accessed if needed.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Keeps it accessible from MySQL Workbench.</a:t>
            </a:r>
          </a:p>
        </p:txBody>
      </p:sp>
    </p:spTree>
    <p:extLst>
      <p:ext uri="{BB962C8B-B14F-4D97-AF65-F5344CB8AC3E}">
        <p14:creationId xmlns:p14="http://schemas.microsoft.com/office/powerpoint/2010/main" val="3446274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E92F6-EE34-32C9-E36F-CF932CADB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454A698-CE3A-321F-A1FE-86CB499CB65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A5E15A4-4075-6C6A-2A8A-BEE843AEA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05C5A-06F5-A512-AB87-B88310BEB0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3" t="10000" r="22500" b="15926"/>
          <a:stretch/>
        </p:blipFill>
        <p:spPr>
          <a:xfrm>
            <a:off x="4166260" y="843758"/>
            <a:ext cx="4953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50DE99-5354-EC66-991F-4B30A14725E2}"/>
              </a:ext>
            </a:extLst>
          </p:cNvPr>
          <p:cNvSpPr txBox="1"/>
          <p:nvPr/>
        </p:nvSpPr>
        <p:spPr>
          <a:xfrm>
            <a:off x="-49480" y="730567"/>
            <a:ext cx="4194958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X Do NOT select Named Pipe or Shared Memory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These are advanced options used for specific Windows environments.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Not required for your course.</a:t>
            </a:r>
          </a:p>
        </p:txBody>
      </p:sp>
    </p:spTree>
    <p:extLst>
      <p:ext uri="{BB962C8B-B14F-4D97-AF65-F5344CB8AC3E}">
        <p14:creationId xmlns:p14="http://schemas.microsoft.com/office/powerpoint/2010/main" val="250303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CC1C-5F05-8EE0-9CB0-8F84CF39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05DCCA8-B93F-5A0D-3919-C76930C31EE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ABBA9AF-7093-EF29-5945-AC6384526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7B9AB-8B45-9BBE-8585-F3CA3EE65E3C}"/>
              </a:ext>
            </a:extLst>
          </p:cNvPr>
          <p:cNvSpPr txBox="1"/>
          <p:nvPr/>
        </p:nvSpPr>
        <p:spPr>
          <a:xfrm>
            <a:off x="-49480" y="730567"/>
            <a:ext cx="419495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 a Strong Root Password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account has full control over the MySQL database.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strong password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that includes:</a:t>
            </a:r>
          </a:p>
          <a:p>
            <a:pPr marL="712788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Uppercase &amp; lowercase letters</a:t>
            </a:r>
          </a:p>
          <a:p>
            <a:pPr marL="712788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Numbers</a:t>
            </a:r>
          </a:p>
          <a:p>
            <a:pPr marL="712788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Special characters (!@#$%^&amp;*)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6797F-F456-9DAA-C32C-E62A4931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4" t="10000" r="23333" b="15926"/>
          <a:stretch/>
        </p:blipFill>
        <p:spPr>
          <a:xfrm>
            <a:off x="4267200" y="730567"/>
            <a:ext cx="487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26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4BA99-14E8-6CB5-168E-80B1F0C8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2EBDAA0-BA02-FD00-201C-A04D07EA2A8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E50CB40-B6AE-7AD1-CA77-C0E53558CF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65B4B-E5DE-5975-C241-789048D1EF22}"/>
              </a:ext>
            </a:extLst>
          </p:cNvPr>
          <p:cNvSpPr txBox="1"/>
          <p:nvPr/>
        </p:nvSpPr>
        <p:spPr>
          <a:xfrm>
            <a:off x="-49481" y="730567"/>
            <a:ext cx="4325251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Do You Need to Add Users?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For labs and coursework: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Skip this step</a:t>
            </a:r>
            <a:r>
              <a:rPr lang="en-US" sz="2800" dirty="0">
                <a:latin typeface="+mj-lt"/>
              </a:rPr>
              <a:t> for now.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Additional user accounts can be created later in </a:t>
            </a:r>
            <a:r>
              <a:rPr lang="en-US" sz="2800" b="1" dirty="0">
                <a:latin typeface="+mj-lt"/>
              </a:rPr>
              <a:t>MySQL Workbench</a:t>
            </a:r>
            <a:r>
              <a:rPr lang="en-US" sz="2800" dirty="0">
                <a:latin typeface="+mj-lt"/>
              </a:rPr>
              <a:t> or using SQL commands.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7EE28-AD72-7A15-B83C-8C43FBA6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4" t="10000" r="23333" b="15926"/>
          <a:stretch/>
        </p:blipFill>
        <p:spPr>
          <a:xfrm>
            <a:off x="4267200" y="730567"/>
            <a:ext cx="4876800" cy="3810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E58D57-4CDE-565D-9943-936282EABB00}"/>
              </a:ext>
            </a:extLst>
          </p:cNvPr>
          <p:cNvSpPr/>
          <p:nvPr/>
        </p:nvSpPr>
        <p:spPr>
          <a:xfrm>
            <a:off x="5715000" y="2590800"/>
            <a:ext cx="3429000" cy="1524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45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B5C2D-89B2-B68D-E348-BE2D2F1F4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A8D93DA-716E-2C5A-8EB2-05367A62871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B80FD2C-77EA-C140-4DD7-E38C1F065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57AC8-4C83-4DFF-AFFE-D3361F4DE5A2}"/>
              </a:ext>
            </a:extLst>
          </p:cNvPr>
          <p:cNvSpPr txBox="1"/>
          <p:nvPr/>
        </p:nvSpPr>
        <p:spPr>
          <a:xfrm>
            <a:off x="0" y="471805"/>
            <a:ext cx="4325251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Keep "Configure MySQL Server as a Windows Service" CHECKED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This allows MySQL to run in the background automatically.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You won’t have to start MySQL manually every time you restart your computer.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75770-6A15-9576-7601-D3BCCB49EB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4" t="10000" r="23333" b="15926"/>
          <a:stretch/>
        </p:blipFill>
        <p:spPr>
          <a:xfrm>
            <a:off x="4276190" y="1065058"/>
            <a:ext cx="487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92D1-0F14-30EF-6527-DF54C437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60AD520-C813-9A2B-981D-FD05C28C2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25" y="450786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FF815D-2B56-7D5A-8A87-5E58B0B6B1E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2A7D204-1435-ADEF-18BE-0F69CE18D164}"/>
              </a:ext>
            </a:extLst>
          </p:cNvPr>
          <p:cNvSpPr txBox="1"/>
          <p:nvPr/>
        </p:nvSpPr>
        <p:spPr>
          <a:xfrm>
            <a:off x="176212" y="1120674"/>
            <a:ext cx="8791575" cy="566501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2865" rIns="0" bIns="0" rtlCol="0">
            <a:spAutoFit/>
          </a:bodyPr>
          <a:lstStyle/>
          <a:p>
            <a:r>
              <a:rPr lang="en-US" sz="2800" dirty="0">
                <a:latin typeface="+mj-lt"/>
              </a:rPr>
              <a:t>Throughout this unit, students will:</a:t>
            </a: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Identify and model </a:t>
            </a:r>
            <a:r>
              <a:rPr lang="en-US" sz="2800" dirty="0" err="1">
                <a:latin typeface="+mj-lt"/>
              </a:rPr>
              <a:t>organisational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information requirements</a:t>
            </a:r>
            <a:r>
              <a:rPr lang="en-US" sz="2800" dirty="0">
                <a:latin typeface="+mj-lt"/>
              </a:rPr>
              <a:t>.</a:t>
            </a: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Design </a:t>
            </a:r>
            <a:r>
              <a:rPr lang="en-US" sz="2800" b="1" dirty="0">
                <a:latin typeface="+mj-lt"/>
              </a:rPr>
              <a:t>conceptual and logical data models</a:t>
            </a:r>
            <a:r>
              <a:rPr lang="en-US" sz="2800" dirty="0">
                <a:latin typeface="+mj-lt"/>
              </a:rPr>
              <a:t>.</a:t>
            </a: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Implement </a:t>
            </a:r>
            <a:r>
              <a:rPr lang="en-US" sz="2800" b="1" dirty="0">
                <a:latin typeface="+mj-lt"/>
              </a:rPr>
              <a:t>relational and non-relational databases</a:t>
            </a:r>
            <a:r>
              <a:rPr lang="en-US" sz="2800" dirty="0">
                <a:latin typeface="+mj-lt"/>
              </a:rPr>
              <a:t>.</a:t>
            </a: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Develop </a:t>
            </a:r>
            <a:r>
              <a:rPr lang="en-US" sz="2800" b="1" dirty="0">
                <a:latin typeface="+mj-lt"/>
              </a:rPr>
              <a:t>SQL queries</a:t>
            </a:r>
            <a:r>
              <a:rPr lang="en-US" sz="2800" dirty="0">
                <a:latin typeface="+mj-lt"/>
              </a:rPr>
              <a:t> for data manipulation and analysis.</a:t>
            </a: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Explore </a:t>
            </a:r>
            <a:r>
              <a:rPr lang="en-US" sz="2800" b="1" dirty="0">
                <a:latin typeface="+mj-lt"/>
              </a:rPr>
              <a:t>cloud-based database technologies</a:t>
            </a:r>
            <a:r>
              <a:rPr lang="en-US" sz="2800" dirty="0">
                <a:latin typeface="+mj-lt"/>
              </a:rPr>
              <a:t>.</a:t>
            </a: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Learn </a:t>
            </a:r>
            <a:r>
              <a:rPr lang="en-US" sz="2800" b="1" dirty="0">
                <a:latin typeface="+mj-lt"/>
              </a:rPr>
              <a:t>database security principles</a:t>
            </a:r>
            <a:r>
              <a:rPr lang="en-US" sz="2800" dirty="0">
                <a:latin typeface="+mj-lt"/>
              </a:rPr>
              <a:t> and ethical considerations.</a:t>
            </a:r>
          </a:p>
          <a:p>
            <a:r>
              <a:rPr lang="en-US" sz="2800" dirty="0">
                <a:latin typeface="+mj-lt"/>
              </a:rPr>
              <a:t>This unit aligns with Microsoft’s curriculum and provides a pathway to the </a:t>
            </a:r>
            <a:r>
              <a:rPr lang="en-US" sz="2800" b="1" dirty="0">
                <a:latin typeface="+mj-lt"/>
              </a:rPr>
              <a:t>DP-900: Microsoft Azure Data Fundamentals Certification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0234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3690E-310E-CB9C-7AEB-A0E25023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F597E36-DD05-D13D-36CE-47B4D5AF2EC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4B4D166-3F26-8C6A-AE72-7BFE38C07C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F79D8-9699-82E2-954A-C7EF3CFD602A}"/>
              </a:ext>
            </a:extLst>
          </p:cNvPr>
          <p:cNvSpPr txBox="1"/>
          <p:nvPr/>
        </p:nvSpPr>
        <p:spPr>
          <a:xfrm>
            <a:off x="0" y="471805"/>
            <a:ext cx="4325251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Set the Windows Service Name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default is </a:t>
            </a:r>
            <a:r>
              <a:rPr lang="en-US" sz="2800" b="1" dirty="0">
                <a:latin typeface="+mj-lt"/>
              </a:rPr>
              <a:t>"MySQL"</a:t>
            </a:r>
            <a:r>
              <a:rPr lang="en-US" sz="2800" dirty="0">
                <a:latin typeface="+mj-lt"/>
              </a:rPr>
              <a:t>, but in your case, it is set as </a:t>
            </a:r>
            <a:r>
              <a:rPr lang="en-US" sz="2800" b="1" dirty="0">
                <a:latin typeface="+mj-lt"/>
              </a:rPr>
              <a:t>"MySQL92"</a:t>
            </a:r>
            <a:r>
              <a:rPr lang="en-US" sz="2800" dirty="0">
                <a:latin typeface="+mj-lt"/>
              </a:rPr>
              <a:t>, which is fine.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If you are running multiple MySQL versions, a unique name helps distinguish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74442-49A0-BB36-4182-0FF307B6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4" t="10000" r="23333" b="15926"/>
          <a:stretch/>
        </p:blipFill>
        <p:spPr>
          <a:xfrm>
            <a:off x="4276190" y="1065058"/>
            <a:ext cx="487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97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9BC70-51B9-9BFE-EADA-AC1BDD845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BC0698C-C64F-BCF6-C42C-33C84E4688B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192DF0E-D32E-5971-703E-C57976C3E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B80C2-B7E3-BC89-3DF3-B50520B67015}"/>
              </a:ext>
            </a:extLst>
          </p:cNvPr>
          <p:cNvSpPr txBox="1"/>
          <p:nvPr/>
        </p:nvSpPr>
        <p:spPr>
          <a:xfrm>
            <a:off x="0" y="471805"/>
            <a:ext cx="4325251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Keep "Start the MySQL Server at System Startup" CHECKED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This ensures MySQL </a:t>
            </a:r>
            <a:r>
              <a:rPr lang="en-US" sz="2800" b="1" dirty="0">
                <a:latin typeface="+mj-lt"/>
              </a:rPr>
              <a:t>automatically starts</a:t>
            </a:r>
            <a:r>
              <a:rPr lang="en-US" sz="2800" dirty="0">
                <a:latin typeface="+mj-lt"/>
              </a:rPr>
              <a:t> when you turn on your computer.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Recommended for easy access without needing to start it manually.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E9886-6AEE-0562-34F1-0A220C7E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4" t="10000" r="23333" b="15926"/>
          <a:stretch/>
        </p:blipFill>
        <p:spPr>
          <a:xfrm>
            <a:off x="4276190" y="1065058"/>
            <a:ext cx="487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5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D5C3E-DC00-FB78-CF4F-85C9B8A7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53CC72D-3C07-5F69-F011-0F3342D8CE4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864126A-D767-5909-6D63-B8A38265C2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63F7AB-30C2-F770-A52A-D0D0722A0D12}"/>
              </a:ext>
            </a:extLst>
          </p:cNvPr>
          <p:cNvSpPr txBox="1"/>
          <p:nvPr/>
        </p:nvSpPr>
        <p:spPr>
          <a:xfrm>
            <a:off x="0" y="471805"/>
            <a:ext cx="5105400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Choose "Standard System Account“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Recommended for most scenarios</a:t>
            </a:r>
            <a:r>
              <a:rPr lang="en-US" sz="2800" dirty="0">
                <a:latin typeface="+mj-lt"/>
              </a:rPr>
              <a:t>, as MySQL runs securely under Windows.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Do </a:t>
            </a:r>
            <a:r>
              <a:rPr lang="en-US" sz="2800" b="1" dirty="0">
                <a:latin typeface="+mj-lt"/>
              </a:rPr>
              <a:t>NOT</a:t>
            </a:r>
            <a:r>
              <a:rPr lang="en-US" sz="2800" dirty="0">
                <a:latin typeface="+mj-lt"/>
              </a:rPr>
              <a:t> choose "Custom User" unless you have a specific reason (e.g., managing multiple MySQL instances with different permissions).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B6F8F-DE42-3FB7-701F-C6C64AA4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4" t="10000" r="23333" b="15926"/>
          <a:stretch/>
        </p:blipFill>
        <p:spPr>
          <a:xfrm>
            <a:off x="4464000" y="762000"/>
            <a:ext cx="4683958" cy="365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1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FB833-A246-D118-AA8E-9BE7F3F15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06C8353-7664-295E-0592-ACBA2E34271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79C5626-E69B-4CBE-3867-CB4075486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D702B-9722-DAA3-D584-E9B0B95B2DC7}"/>
              </a:ext>
            </a:extLst>
          </p:cNvPr>
          <p:cNvSpPr txBox="1"/>
          <p:nvPr/>
        </p:nvSpPr>
        <p:spPr>
          <a:xfrm>
            <a:off x="0" y="670793"/>
            <a:ext cx="4343400" cy="61872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b="1" dirty="0">
                <a:latin typeface="+mj-lt"/>
              </a:rPr>
              <a:t>"Yes, grant full access to the user running the Windows Service (if applicable) and the administrators group only. Other users and groups will not have access."</a:t>
            </a:r>
            <a:r>
              <a:rPr lang="en-US" sz="1900" dirty="0">
                <a:latin typeface="+mj-lt"/>
              </a:rPr>
              <a:t> (This is already selected.)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b="1" dirty="0">
                <a:latin typeface="+mj-lt"/>
              </a:rPr>
              <a:t>Why Choose This Option?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</a:rPr>
              <a:t>Ensures </a:t>
            </a:r>
            <a:r>
              <a:rPr lang="en-US" sz="1900" b="1" dirty="0">
                <a:latin typeface="+mj-lt"/>
              </a:rPr>
              <a:t>MySQL data files</a:t>
            </a:r>
            <a:r>
              <a:rPr lang="en-US" sz="1900" dirty="0">
                <a:latin typeface="+mj-lt"/>
              </a:rPr>
              <a:t> are protected.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</a:rPr>
              <a:t>Grants access only to </a:t>
            </a:r>
            <a:r>
              <a:rPr lang="en-US" sz="1900" b="1" dirty="0">
                <a:latin typeface="+mj-lt"/>
              </a:rPr>
              <a:t>the MySQL service</a:t>
            </a:r>
            <a:r>
              <a:rPr lang="en-US" sz="1900" dirty="0">
                <a:latin typeface="+mj-lt"/>
              </a:rPr>
              <a:t> and </a:t>
            </a:r>
            <a:r>
              <a:rPr lang="en-US" sz="1900" b="1" dirty="0">
                <a:latin typeface="+mj-lt"/>
              </a:rPr>
              <a:t>Windows administrators</a:t>
            </a:r>
            <a:r>
              <a:rPr lang="en-US" sz="1900" dirty="0">
                <a:latin typeface="+mj-lt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</a:rPr>
              <a:t>Prevents unauthorized users or applications from modifying the MySQL data directory.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783B9-C8DB-69AF-760E-E4EEB01CC1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3" t="10000" r="24167" b="15926"/>
          <a:stretch/>
        </p:blipFill>
        <p:spPr>
          <a:xfrm>
            <a:off x="4343400" y="1371600"/>
            <a:ext cx="4800600" cy="3810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459B33-A4B1-9B94-D994-E0DC5F2FB1B6}"/>
              </a:ext>
            </a:extLst>
          </p:cNvPr>
          <p:cNvSpPr/>
          <p:nvPr/>
        </p:nvSpPr>
        <p:spPr>
          <a:xfrm>
            <a:off x="5867400" y="2538350"/>
            <a:ext cx="31242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3979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AE21E-F4BF-9A9F-97EB-BE9A2A56A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B4E4B1-8437-0E5E-4F34-F9465C2B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3" t="10000" r="24167" b="15926"/>
          <a:stretch/>
        </p:blipFill>
        <p:spPr>
          <a:xfrm>
            <a:off x="4294574" y="938150"/>
            <a:ext cx="4800600" cy="3810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FCFEAC4D-757E-ACB8-3C4F-6534937DF54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AC7ABF8-255B-7391-E24D-791720C79F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F50C2-3BB1-41F8-A9A9-D9E02216BFE1}"/>
              </a:ext>
            </a:extLst>
          </p:cNvPr>
          <p:cNvSpPr txBox="1"/>
          <p:nvPr/>
        </p:nvSpPr>
        <p:spPr>
          <a:xfrm>
            <a:off x="-14844" y="435189"/>
            <a:ext cx="4343400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Sakila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Database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Useful for learning advanced SQL queries related to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movie rental business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World Database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Contains country, city, and language data, useful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basic SQL queries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4FCF6C-F3A8-E555-D27F-C41A06C2F835}"/>
              </a:ext>
            </a:extLst>
          </p:cNvPr>
          <p:cNvSpPr/>
          <p:nvPr/>
        </p:nvSpPr>
        <p:spPr>
          <a:xfrm>
            <a:off x="7977250" y="4343400"/>
            <a:ext cx="5334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8842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A6927-4754-0274-71AA-9078E7D50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C2DC1-487D-768A-78A3-4C9C3B70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4" t="10000" r="23333" b="17407"/>
          <a:stretch/>
        </p:blipFill>
        <p:spPr>
          <a:xfrm>
            <a:off x="4285667" y="921599"/>
            <a:ext cx="4876800" cy="37338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32AD81C-D166-8F82-F54E-3ED40936912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BB49A76-26B6-B1B7-7E21-E8ABE81B9F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EA8AB-4CE3-737D-B4A6-F6BF0A76FD70}"/>
              </a:ext>
            </a:extLst>
          </p:cNvPr>
          <p:cNvSpPr txBox="1"/>
          <p:nvPr/>
        </p:nvSpPr>
        <p:spPr>
          <a:xfrm>
            <a:off x="-14844" y="435189"/>
            <a:ext cx="4343400" cy="63805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+mj-lt"/>
              </a:rPr>
              <a:t>Click "Execute"</a:t>
            </a:r>
            <a:endParaRPr lang="en-US" sz="25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This will apply all the settings you configured in the previous steps.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It will: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Write the configuration file.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Adjust Windows Firewall rules.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Start the MySQL server.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Apply security settings.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AE3EED-4DBE-BF4B-E727-45C1B9CF9B27}"/>
              </a:ext>
            </a:extLst>
          </p:cNvPr>
          <p:cNvSpPr/>
          <p:nvPr/>
        </p:nvSpPr>
        <p:spPr>
          <a:xfrm>
            <a:off x="7391400" y="4314700"/>
            <a:ext cx="5334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039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74A19-70D5-F544-C372-E31A0F4E0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A1E63C5-6CC7-F1EC-F72A-99CE72ACD6E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3CEC7D8-C6E6-1059-41FB-2804BDC5C7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3CC09-454C-E51E-AB60-C78518C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4" t="10000" r="23333" b="15926"/>
          <a:stretch/>
        </p:blipFill>
        <p:spPr>
          <a:xfrm>
            <a:off x="1143000" y="750094"/>
            <a:ext cx="6858000" cy="535781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951515-3ABD-2B51-8007-588D3CA7D210}"/>
              </a:ext>
            </a:extLst>
          </p:cNvPr>
          <p:cNvSpPr/>
          <p:nvPr/>
        </p:nvSpPr>
        <p:spPr>
          <a:xfrm>
            <a:off x="7174675" y="5562600"/>
            <a:ext cx="6858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6752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CC04D-17FE-5B82-517B-D07EB2711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7AB31-179C-BE18-DE3C-75DD19F0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4" t="10000" r="23333" b="15926"/>
          <a:stretch/>
        </p:blipFill>
        <p:spPr>
          <a:xfrm>
            <a:off x="1283525" y="707479"/>
            <a:ext cx="6576950" cy="5138242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E5DE612A-F881-90A2-5FCC-33A07D2177F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619AD22-CA86-30D1-D406-464D688F99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D06CDB-64A8-86CE-2116-8AAE8F68D8B9}"/>
              </a:ext>
            </a:extLst>
          </p:cNvPr>
          <p:cNvSpPr/>
          <p:nvPr/>
        </p:nvSpPr>
        <p:spPr>
          <a:xfrm>
            <a:off x="7034150" y="5322125"/>
            <a:ext cx="6858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2883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9FB8-7C26-30C5-EA05-DCE488BA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F33A5FF-8306-3423-953D-A24586A5E03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DCB3120-8B37-4602-8E89-8A000E62D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CEB0E-1AAF-80AB-5964-8C319BAFBAB8}"/>
              </a:ext>
            </a:extLst>
          </p:cNvPr>
          <p:cNvSpPr txBox="1"/>
          <p:nvPr/>
        </p:nvSpPr>
        <p:spPr>
          <a:xfrm>
            <a:off x="0" y="838200"/>
            <a:ext cx="9144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0" dirty="0">
                <a:effectLst/>
                <a:latin typeface="+mj-lt"/>
              </a:rPr>
              <a:t>Downloading and Installing MySQL Workbench:</a:t>
            </a:r>
          </a:p>
          <a:p>
            <a:pPr>
              <a:lnSpc>
                <a:spcPct val="150000"/>
              </a:lnSpc>
            </a:pPr>
            <a:r>
              <a:rPr lang="en-US" sz="2800" b="0" i="0" dirty="0">
                <a:effectLst/>
                <a:latin typeface="+mj-lt"/>
              </a:rPr>
              <a:t>Once you have finished installing MySQL Community Server you need to set up MySQL Workbench as shown here:</a:t>
            </a:r>
            <a:endParaRPr lang="en-AU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7687E-B6F6-BE13-C876-C172E026E058}"/>
              </a:ext>
            </a:extLst>
          </p:cNvPr>
          <p:cNvSpPr txBox="1"/>
          <p:nvPr/>
        </p:nvSpPr>
        <p:spPr>
          <a:xfrm>
            <a:off x="0" y="3169107"/>
            <a:ext cx="9144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Go to the MySQL Workbench Download Page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Open </a:t>
            </a:r>
            <a:r>
              <a:rPr lang="en-US" sz="2800" dirty="0">
                <a:latin typeface="+mj-lt"/>
                <a:hlinkClick r:id="rId2"/>
              </a:rPr>
              <a:t>MySQL Workbench Download</a:t>
            </a:r>
            <a:r>
              <a:rPr lang="en-US" sz="2800" dirty="0">
                <a:latin typeface="+mj-lt"/>
              </a:rPr>
              <a:t> in your browser.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Or </a:t>
            </a:r>
            <a:r>
              <a:rPr lang="en-AU" sz="2800" dirty="0">
                <a:latin typeface="+mj-lt"/>
                <a:hlinkClick r:id="rId2"/>
              </a:rPr>
              <a:t>https://dev.mysql.com/downloads/workbench/</a:t>
            </a:r>
            <a:r>
              <a:rPr lang="en-US" sz="2800" dirty="0">
                <a:latin typeface="+mj-lt"/>
              </a:rPr>
              <a:t> 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525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54EBC-634A-2127-DF32-255BEC06C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8219DE7-E021-F77E-E13B-185CFF2EEEA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BFAF933-8D77-DD2C-7508-08804CF3B0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62038-FA82-2F1E-833B-A57F680930E6}"/>
              </a:ext>
            </a:extLst>
          </p:cNvPr>
          <p:cNvSpPr txBox="1"/>
          <p:nvPr/>
        </p:nvSpPr>
        <p:spPr>
          <a:xfrm>
            <a:off x="0" y="838200"/>
            <a:ext cx="4876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0" dirty="0">
                <a:effectLst/>
                <a:latin typeface="+mj-lt"/>
              </a:rPr>
              <a:t>Downloading and Installing MySQL Workbench:</a:t>
            </a:r>
          </a:p>
          <a:p>
            <a:pPr>
              <a:lnSpc>
                <a:spcPct val="150000"/>
              </a:lnSpc>
            </a:pPr>
            <a:r>
              <a:rPr lang="en-US" sz="2800" b="0" i="0" dirty="0">
                <a:effectLst/>
                <a:latin typeface="+mj-lt"/>
              </a:rPr>
              <a:t>Choose OS and Click ‘Download’</a:t>
            </a:r>
            <a:endParaRPr lang="en-AU" sz="28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03C32-9E20-9103-E2C7-BBE6B1F0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67" t="8519" r="39167" b="11480"/>
          <a:stretch/>
        </p:blipFill>
        <p:spPr>
          <a:xfrm>
            <a:off x="4876800" y="838200"/>
            <a:ext cx="4267200" cy="41148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B4A9FF-8428-47EA-7C7E-973C6E1BC2F4}"/>
              </a:ext>
            </a:extLst>
          </p:cNvPr>
          <p:cNvSpPr/>
          <p:nvPr/>
        </p:nvSpPr>
        <p:spPr>
          <a:xfrm>
            <a:off x="8458200" y="3786250"/>
            <a:ext cx="457200" cy="152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763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2C2A9-2125-D180-6884-BFE25D279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CB94FF1-D885-C9B0-34E4-F09CC9BCF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25" y="450786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C3932F6-B1E7-7F10-074E-A236F51CD95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D635F89-61B7-C575-8A9A-EC157DF073B7}"/>
              </a:ext>
            </a:extLst>
          </p:cNvPr>
          <p:cNvSpPr txBox="1"/>
          <p:nvPr/>
        </p:nvSpPr>
        <p:spPr>
          <a:xfrm>
            <a:off x="176212" y="1120674"/>
            <a:ext cx="8791575" cy="451809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286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Assessment Overview and Guidelines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Assessment Task 1: Practical Database Exercises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Description: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This assessment consists of </a:t>
            </a:r>
            <a:r>
              <a:rPr lang="en-US" sz="2800" b="1" dirty="0">
                <a:latin typeface="+mj-lt"/>
              </a:rPr>
              <a:t>weekly lab exercises</a:t>
            </a:r>
            <a:r>
              <a:rPr lang="en-US" sz="2800" dirty="0">
                <a:latin typeface="+mj-lt"/>
              </a:rPr>
              <a:t> covering: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Conceptual Data Modelling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Physical Database Design using </a:t>
            </a:r>
            <a:r>
              <a:rPr lang="en-US" sz="2800" b="1" dirty="0">
                <a:latin typeface="+mj-lt"/>
              </a:rPr>
              <a:t>RDBMS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+mj-lt"/>
              </a:rPr>
              <a:t>SQL Programming and Data Manipulation</a:t>
            </a:r>
          </a:p>
        </p:txBody>
      </p:sp>
    </p:spTree>
    <p:extLst>
      <p:ext uri="{BB962C8B-B14F-4D97-AF65-F5344CB8AC3E}">
        <p14:creationId xmlns:p14="http://schemas.microsoft.com/office/powerpoint/2010/main" val="2811178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0BD59-77EE-B9D1-8E63-EC61C5E9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CB5DA55-E8AD-CC03-410D-DB2B72BC597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178B159-8911-0120-F8A8-CBC5FCA6B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751A9-F6B4-E5E0-3652-A13ECFE7F7A8}"/>
              </a:ext>
            </a:extLst>
          </p:cNvPr>
          <p:cNvSpPr txBox="1"/>
          <p:nvPr/>
        </p:nvSpPr>
        <p:spPr>
          <a:xfrm>
            <a:off x="0" y="838200"/>
            <a:ext cx="48768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0" dirty="0">
                <a:effectLst/>
                <a:latin typeface="+mj-lt"/>
              </a:rPr>
              <a:t>You can click ‘No thanks, just start my download’</a:t>
            </a:r>
            <a:endParaRPr lang="en-AU" sz="2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76943-4D39-9014-BD51-B23209DE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67" t="18888" r="35833" b="34583"/>
          <a:stretch/>
        </p:blipFill>
        <p:spPr>
          <a:xfrm>
            <a:off x="4876800" y="1689823"/>
            <a:ext cx="4114800" cy="2393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158B4C-DE7C-B534-2537-D95E4FE95EFA}"/>
              </a:ext>
            </a:extLst>
          </p:cNvPr>
          <p:cNvSpPr/>
          <p:nvPr/>
        </p:nvSpPr>
        <p:spPr>
          <a:xfrm>
            <a:off x="5034280" y="3393374"/>
            <a:ext cx="985520" cy="1880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2755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F7B5F-137B-29D6-C452-0C36D42C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72604B4-8A93-E60E-9A41-2A2E629DF54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91EF48E-649D-2CC8-361A-F2747AD9D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044B0-ED79-8D86-48F4-5A299EA38231}"/>
              </a:ext>
            </a:extLst>
          </p:cNvPr>
          <p:cNvSpPr txBox="1"/>
          <p:nvPr/>
        </p:nvSpPr>
        <p:spPr>
          <a:xfrm>
            <a:off x="0" y="838200"/>
            <a:ext cx="48768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0" dirty="0">
                <a:effectLst/>
                <a:latin typeface="+mj-lt"/>
              </a:rPr>
              <a:t>Double Click on it and follow the steps</a:t>
            </a:r>
            <a:endParaRPr lang="en-AU" sz="2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3F5F2-9A33-3AC5-882E-93297672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01" t="12963" b="59309"/>
          <a:stretch/>
        </p:blipFill>
        <p:spPr>
          <a:xfrm>
            <a:off x="211704" y="2286000"/>
            <a:ext cx="8720591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037425-41DA-27C8-D018-5F75E27D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33" t="25258" r="33333" b="30741"/>
          <a:stretch/>
        </p:blipFill>
        <p:spPr>
          <a:xfrm>
            <a:off x="5399183" y="1059893"/>
            <a:ext cx="3048000" cy="226321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9E140D3-FF7B-4BAC-FC8B-D50D0EA4EC01}"/>
              </a:ext>
            </a:extLst>
          </p:cNvPr>
          <p:cNvSpPr/>
          <p:nvPr/>
        </p:nvSpPr>
        <p:spPr>
          <a:xfrm>
            <a:off x="7240715" y="3111336"/>
            <a:ext cx="533400" cy="1880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17E1D6C-BA27-3EA3-16F0-1D6F4F122425}"/>
              </a:ext>
            </a:extLst>
          </p:cNvPr>
          <p:cNvSpPr/>
          <p:nvPr/>
        </p:nvSpPr>
        <p:spPr>
          <a:xfrm>
            <a:off x="3875183" y="3200400"/>
            <a:ext cx="1077817" cy="228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CC3E53-43C7-082D-7A64-ED8EF0219E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333" t="23882" r="33333" b="32117"/>
          <a:stretch/>
        </p:blipFill>
        <p:spPr>
          <a:xfrm>
            <a:off x="5399183" y="4022746"/>
            <a:ext cx="3048000" cy="226321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23F2E5-2E97-43BD-63F8-DDB0899E5D18}"/>
              </a:ext>
            </a:extLst>
          </p:cNvPr>
          <p:cNvSpPr/>
          <p:nvPr/>
        </p:nvSpPr>
        <p:spPr>
          <a:xfrm>
            <a:off x="7240715" y="6133564"/>
            <a:ext cx="533400" cy="1880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2327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DD854-F20F-BE22-AD7D-ECE3ABD21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01943-3AD4-3119-D589-AB438440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0" y="1713935"/>
            <a:ext cx="9144000" cy="485775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EEA4F7E7-E93C-A67F-766E-E3759A1C121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146E3BA-44AF-FA7A-D23F-D83EDA9580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5B43C-AB5B-ECDC-4500-977B2A846EEE}"/>
              </a:ext>
            </a:extLst>
          </p:cNvPr>
          <p:cNvSpPr txBox="1"/>
          <p:nvPr/>
        </p:nvSpPr>
        <p:spPr>
          <a:xfrm>
            <a:off x="0" y="838200"/>
            <a:ext cx="63246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0" dirty="0">
                <a:effectLst/>
                <a:latin typeface="+mj-lt"/>
              </a:rPr>
              <a:t>Click on Local instance MySQL92</a:t>
            </a:r>
            <a:endParaRPr lang="en-AU" sz="2800" dirty="0"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4F17C9-0D61-1577-64F1-9ED3E78AF945}"/>
              </a:ext>
            </a:extLst>
          </p:cNvPr>
          <p:cNvSpPr/>
          <p:nvPr/>
        </p:nvSpPr>
        <p:spPr>
          <a:xfrm>
            <a:off x="616762" y="4612575"/>
            <a:ext cx="1569287" cy="6625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1551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5772E-4658-6E3E-DDF1-5AD20B149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F6A350D-CC27-E019-BCC5-ED109E29577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CAA6A34-49BF-041D-6598-D9AC6ED677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48F66-7B6A-21DB-961B-71240C3429CC}"/>
              </a:ext>
            </a:extLst>
          </p:cNvPr>
          <p:cNvSpPr txBox="1"/>
          <p:nvPr/>
        </p:nvSpPr>
        <p:spPr>
          <a:xfrm>
            <a:off x="0" y="838200"/>
            <a:ext cx="9144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0" dirty="0">
                <a:effectLst/>
                <a:latin typeface="+mj-lt"/>
              </a:rPr>
              <a:t>Enter your root password to connect to MySQL Server</a:t>
            </a:r>
            <a:endParaRPr lang="en-AU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6426A-23D8-D929-40BF-05189C35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00" t="29259" r="30833" b="44074"/>
          <a:stretch/>
        </p:blipFill>
        <p:spPr>
          <a:xfrm>
            <a:off x="1035862" y="1877466"/>
            <a:ext cx="7072276" cy="363717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0C33B1-5BD4-8CEB-AB53-A413E9BF49A4}"/>
              </a:ext>
            </a:extLst>
          </p:cNvPr>
          <p:cNvSpPr/>
          <p:nvPr/>
        </p:nvSpPr>
        <p:spPr>
          <a:xfrm>
            <a:off x="4572000" y="3886200"/>
            <a:ext cx="3200400" cy="489226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8573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CA7B-0D1F-D331-7029-2F17FD992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CF2D7-4623-E9EF-B43B-DED18A72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"/>
          <a:stretch/>
        </p:blipFill>
        <p:spPr>
          <a:xfrm>
            <a:off x="11875" y="1792023"/>
            <a:ext cx="9144000" cy="485775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2E38062-5A34-6625-881E-161C08913AC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BB277DE-C5AB-29E8-376D-ADF37F012E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4C12C-77ED-01BE-AD7D-9F5F5E46574F}"/>
              </a:ext>
            </a:extLst>
          </p:cNvPr>
          <p:cNvSpPr txBox="1"/>
          <p:nvPr/>
        </p:nvSpPr>
        <p:spPr>
          <a:xfrm>
            <a:off x="-11875" y="473842"/>
            <a:ext cx="7174675" cy="131818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0" dirty="0">
                <a:effectLst/>
                <a:latin typeface="+mj-lt"/>
              </a:rPr>
              <a:t>Now we have finished installing both </a:t>
            </a:r>
            <a:r>
              <a:rPr lang="en-US" sz="2800" b="1" dirty="0">
                <a:latin typeface="+mj-lt"/>
              </a:rPr>
              <a:t>MySQL Community Server and MySQL Workbench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4781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34B59-CC55-3A49-E06A-10DC0554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9B72448-7620-64C8-C346-A3567208213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056B50E-A43B-F3DA-A0DC-181F72727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84A1C-0DEE-BB0A-7C16-237763164702}"/>
              </a:ext>
            </a:extLst>
          </p:cNvPr>
          <p:cNvSpPr txBox="1"/>
          <p:nvPr/>
        </p:nvSpPr>
        <p:spPr>
          <a:xfrm>
            <a:off x="-11875" y="473842"/>
            <a:ext cx="7174675" cy="6690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Getting Started: ER Modeling Tools</a:t>
            </a:r>
            <a:endParaRPr lang="en-AU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50E70-7B05-701B-3363-D72710FCB4F9}"/>
              </a:ext>
            </a:extLst>
          </p:cNvPr>
          <p:cNvSpPr txBox="1"/>
          <p:nvPr/>
        </p:nvSpPr>
        <p:spPr>
          <a:xfrm>
            <a:off x="-42553" y="1572991"/>
            <a:ext cx="9205356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Before starting the exercises, </a:t>
            </a:r>
            <a:r>
              <a:rPr lang="en-US" sz="2800" b="1" dirty="0">
                <a:latin typeface="+mj-lt"/>
              </a:rPr>
              <a:t>set up your ER modeling environment</a:t>
            </a:r>
            <a:r>
              <a:rPr lang="en-US" sz="2800" dirty="0">
                <a:latin typeface="+mj-lt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Choose an ER Diagram Tool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In this unit, we will use </a:t>
            </a:r>
            <a:r>
              <a:rPr lang="en-US" sz="2800" b="1" dirty="0" err="1">
                <a:latin typeface="+mj-lt"/>
              </a:rPr>
              <a:t>SqlDBM</a:t>
            </a:r>
            <a:r>
              <a:rPr lang="en-US" sz="2800" dirty="0">
                <a:latin typeface="+mj-lt"/>
              </a:rPr>
              <a:t> (recommended).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+mj-lt"/>
              </a:rPr>
              <a:t>Go to</a:t>
            </a:r>
            <a:r>
              <a:rPr lang="en-US" sz="2800" dirty="0">
                <a:latin typeface="+mj-lt"/>
              </a:rPr>
              <a:t>: </a:t>
            </a:r>
            <a:r>
              <a:rPr lang="en-US" sz="2800" dirty="0" err="1">
                <a:latin typeface="+mj-lt"/>
                <a:hlinkClick r:id="rId2"/>
              </a:rPr>
              <a:t>SqlDBM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>
                <a:latin typeface="+mj-lt"/>
                <a:hlinkClick r:id="rId2"/>
              </a:rPr>
              <a:t>https://sqldbm.com/Home/</a:t>
            </a:r>
            <a:r>
              <a:rPr lang="en-US" sz="2800" dirty="0">
                <a:latin typeface="+mj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Click </a:t>
            </a:r>
            <a:r>
              <a:rPr lang="en-US" sz="2800" b="1" dirty="0">
                <a:latin typeface="+mj-lt"/>
              </a:rPr>
              <a:t>"Try Modelling"</a:t>
            </a:r>
            <a:r>
              <a:rPr lang="en-US" sz="2800" dirty="0">
                <a:latin typeface="+mj-lt"/>
              </a:rPr>
              <a:t> and create a </a:t>
            </a:r>
            <a:r>
              <a:rPr lang="en-US" sz="2800" b="1" dirty="0">
                <a:latin typeface="+mj-lt"/>
              </a:rPr>
              <a:t>free account</a:t>
            </a:r>
            <a:r>
              <a:rPr lang="en-US" sz="2800" dirty="0">
                <a:latin typeface="+mj-lt"/>
              </a:rPr>
              <a:t> to save your diagrams.</a:t>
            </a:r>
          </a:p>
        </p:txBody>
      </p:sp>
    </p:spTree>
    <p:extLst>
      <p:ext uri="{BB962C8B-B14F-4D97-AF65-F5344CB8AC3E}">
        <p14:creationId xmlns:p14="http://schemas.microsoft.com/office/powerpoint/2010/main" val="2684898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2E9E3-D099-08F8-C67D-FB605748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2932B86-367D-EDB5-F3A2-677AACBE4DA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3437736-4CFF-A182-5969-72948AFA7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DB348-D2C0-4998-2CE8-91C7F3D7C758}"/>
              </a:ext>
            </a:extLst>
          </p:cNvPr>
          <p:cNvSpPr txBox="1"/>
          <p:nvPr/>
        </p:nvSpPr>
        <p:spPr>
          <a:xfrm>
            <a:off x="-11875" y="473842"/>
            <a:ext cx="7174675" cy="6690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Getting Started: ER Modeling Tools</a:t>
            </a:r>
            <a:endParaRPr lang="en-AU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B6EC6-762F-6148-4D44-01149F02D3BC}"/>
              </a:ext>
            </a:extLst>
          </p:cNvPr>
          <p:cNvSpPr txBox="1"/>
          <p:nvPr/>
        </p:nvSpPr>
        <p:spPr>
          <a:xfrm>
            <a:off x="-29688" y="1443711"/>
            <a:ext cx="9205356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>
                <a:latin typeface="+mj-lt"/>
              </a:rPr>
              <a:t>Alternative Online Tools (Optional)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If you prefer other tools, you can use: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+mj-lt"/>
              </a:rPr>
              <a:t>Lucidchart</a:t>
            </a:r>
            <a:r>
              <a:rPr lang="en-US" sz="2800" dirty="0">
                <a:latin typeface="+mj-lt"/>
              </a:rPr>
              <a:t> → ERD Tool </a:t>
            </a:r>
            <a:r>
              <a:rPr lang="en-US" sz="2800" dirty="0">
                <a:latin typeface="+mj-lt"/>
                <a:hlinkClick r:id="rId2"/>
              </a:rPr>
              <a:t>www.lucidchart.com</a:t>
            </a:r>
            <a:r>
              <a:rPr lang="en-US" sz="2800" dirty="0">
                <a:latin typeface="+mj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Draw.io</a:t>
            </a:r>
            <a:r>
              <a:rPr lang="en-US" sz="2800" dirty="0">
                <a:latin typeface="+mj-lt"/>
              </a:rPr>
              <a:t> → </a:t>
            </a:r>
            <a:r>
              <a:rPr lang="en-US" sz="2800" dirty="0">
                <a:latin typeface="+mj-lt"/>
                <a:hlinkClick r:id="rId3"/>
              </a:rPr>
              <a:t>ERD Tool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>
                <a:latin typeface="+mj-lt"/>
                <a:hlinkClick r:id="rId4"/>
              </a:rPr>
              <a:t>https://app.diagrams.net/</a:t>
            </a:r>
            <a:r>
              <a:rPr lang="en-US" sz="2800" dirty="0">
                <a:latin typeface="+mj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Visual Paradigm</a:t>
            </a:r>
            <a:r>
              <a:rPr lang="en-US" sz="2800" dirty="0">
                <a:latin typeface="+mj-lt"/>
              </a:rPr>
              <a:t> → </a:t>
            </a:r>
            <a:r>
              <a:rPr lang="en-US" sz="2800" dirty="0">
                <a:latin typeface="+mj-lt"/>
                <a:hlinkClick r:id="rId5"/>
              </a:rPr>
              <a:t>ERD Tool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>
                <a:latin typeface="+mj-lt"/>
                <a:hlinkClick r:id="rId5"/>
              </a:rPr>
              <a:t>https://online.visual-paradigm.com/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FF00"/>
                </a:highlight>
                <a:latin typeface="+mj-lt"/>
              </a:rPr>
              <a:t>You can also use MySQL Work Bench</a:t>
            </a:r>
          </a:p>
        </p:txBody>
      </p:sp>
    </p:spTree>
    <p:extLst>
      <p:ext uri="{BB962C8B-B14F-4D97-AF65-F5344CB8AC3E}">
        <p14:creationId xmlns:p14="http://schemas.microsoft.com/office/powerpoint/2010/main" val="3694592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CE12-1230-BA5D-1DBF-7DF497922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C719C68-5300-94CA-E281-A765244643C1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9D90E68-F11C-4CB7-575C-3A1AB3454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D2988-4A96-7F2E-7736-2F7F019F7CC0}"/>
              </a:ext>
            </a:extLst>
          </p:cNvPr>
          <p:cNvSpPr txBox="1"/>
          <p:nvPr/>
        </p:nvSpPr>
        <p:spPr>
          <a:xfrm>
            <a:off x="-11875" y="473842"/>
            <a:ext cx="7174675" cy="6690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Sign-up using your email or Gmail</a:t>
            </a:r>
            <a:endParaRPr lang="en-AU" sz="2800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7614F-65EC-6290-4B74-454C7A9B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18" b="11482"/>
          <a:stretch/>
        </p:blipFill>
        <p:spPr>
          <a:xfrm>
            <a:off x="0" y="1295400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1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73C65-71C2-94B3-4EB0-EDF24FFB6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3C68190-AC34-4017-F8B3-538553BA1C9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5FC94DB-FD87-02CD-7744-ADB0BE87CA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3ECC6-4828-01CA-4A1B-4B2EF0AA04DF}"/>
              </a:ext>
            </a:extLst>
          </p:cNvPr>
          <p:cNvSpPr txBox="1"/>
          <p:nvPr/>
        </p:nvSpPr>
        <p:spPr>
          <a:xfrm>
            <a:off x="-75210" y="874101"/>
            <a:ext cx="853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B0289-C3D1-C537-D0E7-BB22DA6CFD5A}"/>
              </a:ext>
            </a:extLst>
          </p:cNvPr>
          <p:cNvSpPr txBox="1"/>
          <p:nvPr/>
        </p:nvSpPr>
        <p:spPr>
          <a:xfrm>
            <a:off x="0" y="1243432"/>
            <a:ext cx="9144000" cy="54938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tx1"/>
                </a:solidFill>
                <a:latin typeface="+mj-lt"/>
              </a:rPr>
              <a:t>Step 1) Identify Entities (Tables) and Create each</a:t>
            </a:r>
          </a:p>
          <a:p>
            <a:r>
              <a:rPr lang="en-US" sz="2600" dirty="0">
                <a:solidFill>
                  <a:schemeClr val="tx1"/>
                </a:solidFill>
                <a:latin typeface="+mj-lt"/>
              </a:rPr>
              <a:t>Entities represent </a:t>
            </a:r>
            <a:r>
              <a:rPr lang="en-US" sz="2600" b="1" dirty="0">
                <a:solidFill>
                  <a:schemeClr val="tx1"/>
                </a:solidFill>
                <a:latin typeface="+mj-lt"/>
              </a:rPr>
              <a:t>real-world objects</a:t>
            </a:r>
            <a:r>
              <a:rPr lang="en-US" sz="2600" dirty="0">
                <a:solidFill>
                  <a:schemeClr val="tx1"/>
                </a:solidFill>
                <a:latin typeface="+mj-lt"/>
              </a:rPr>
              <a:t> in the medical clinic that will be stored in the database. Based on the requirements, the main entities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chemeClr val="tx1"/>
                </a:solidFill>
                <a:latin typeface="+mj-lt"/>
              </a:rPr>
              <a:t>Patient</a:t>
            </a:r>
            <a:endParaRPr lang="en-US" sz="2600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chemeClr val="tx1"/>
                </a:solidFill>
                <a:latin typeface="+mj-lt"/>
              </a:rPr>
              <a:t>Doctor</a:t>
            </a:r>
            <a:endParaRPr lang="en-US" sz="2600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chemeClr val="tx1"/>
                </a:solidFill>
                <a:latin typeface="+mj-lt"/>
              </a:rPr>
              <a:t>Appointment</a:t>
            </a:r>
            <a:endParaRPr lang="en-US" sz="2600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chemeClr val="tx1"/>
                </a:solidFill>
                <a:latin typeface="+mj-lt"/>
              </a:rPr>
              <a:t>Visit</a:t>
            </a:r>
            <a:endParaRPr lang="en-US" sz="2600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chemeClr val="tx1"/>
                </a:solidFill>
                <a:latin typeface="+mj-lt"/>
              </a:rPr>
              <a:t>Diagnosis</a:t>
            </a:r>
            <a:endParaRPr lang="en-US" sz="2600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chemeClr val="tx1"/>
                </a:solidFill>
                <a:latin typeface="+mj-lt"/>
              </a:rPr>
              <a:t>Treatment</a:t>
            </a:r>
            <a:endParaRPr lang="en-US" sz="2600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chemeClr val="tx1"/>
                </a:solidFill>
                <a:latin typeface="+mj-lt"/>
              </a:rPr>
              <a:t>Bill</a:t>
            </a:r>
            <a:endParaRPr lang="en-US" sz="2600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chemeClr val="tx1"/>
                </a:solidFill>
                <a:latin typeface="+mj-lt"/>
              </a:rPr>
              <a:t>Payment</a:t>
            </a:r>
            <a:endParaRPr lang="en-US" sz="2600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chemeClr val="tx1"/>
                </a:solidFill>
                <a:latin typeface="+mj-lt"/>
              </a:rPr>
              <a:t>Insurance</a:t>
            </a:r>
            <a:endParaRPr lang="en-US" sz="2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7F1D7-AECF-6243-A272-D5DE60FF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33" t="7508" r="26667" b="66296"/>
          <a:stretch/>
        </p:blipFill>
        <p:spPr>
          <a:xfrm>
            <a:off x="2628088" y="3505200"/>
            <a:ext cx="6515912" cy="16002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2FB3FF-7C8E-5150-054E-445D452743CF}"/>
              </a:ext>
            </a:extLst>
          </p:cNvPr>
          <p:cNvSpPr/>
          <p:nvPr/>
        </p:nvSpPr>
        <p:spPr>
          <a:xfrm>
            <a:off x="6346902" y="4213024"/>
            <a:ext cx="381000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262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E706-E0E6-9CD3-781A-CD6D9C39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84D69BF-D99E-259D-97A1-6C99E98B1DC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C7EEE-5287-1BCC-B089-4A4C63643DA8}"/>
              </a:ext>
            </a:extLst>
          </p:cNvPr>
          <p:cNvSpPr txBox="1"/>
          <p:nvPr/>
        </p:nvSpPr>
        <p:spPr>
          <a:xfrm>
            <a:off x="9833" y="-169591"/>
            <a:ext cx="9144000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2) Define Primary Keys &amp; Foreign Keys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2EFEEA4-9F77-2D9E-E9AC-0049EBEE8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151" y="487512"/>
            <a:ext cx="9155151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To show FKs: 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e connec</a:t>
            </a:r>
            <a:r>
              <a:rPr lang="en-US" alt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t from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Appointment Table to Patient and Doctor Table.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A88E75-94D6-4661-C04A-5D0B9F884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859214"/>
              </p:ext>
            </p:extLst>
          </p:nvPr>
        </p:nvGraphicFramePr>
        <p:xfrm>
          <a:off x="438199" y="1441619"/>
          <a:ext cx="8256450" cy="54196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752150">
                  <a:extLst>
                    <a:ext uri="{9D8B030D-6E8A-4147-A177-3AD203B41FA5}">
                      <a16:colId xmlns:a16="http://schemas.microsoft.com/office/drawing/2014/main" val="3754483613"/>
                    </a:ext>
                  </a:extLst>
                </a:gridCol>
                <a:gridCol w="2752150">
                  <a:extLst>
                    <a:ext uri="{9D8B030D-6E8A-4147-A177-3AD203B41FA5}">
                      <a16:colId xmlns:a16="http://schemas.microsoft.com/office/drawing/2014/main" val="4225616166"/>
                    </a:ext>
                  </a:extLst>
                </a:gridCol>
                <a:gridCol w="2752150">
                  <a:extLst>
                    <a:ext uri="{9D8B030D-6E8A-4147-A177-3AD203B41FA5}">
                      <a16:colId xmlns:a16="http://schemas.microsoft.com/office/drawing/2014/main" val="328149559"/>
                    </a:ext>
                  </a:extLst>
                </a:gridCol>
              </a:tblGrid>
              <a:tr h="423266">
                <a:tc>
                  <a:txBody>
                    <a:bodyPr/>
                    <a:lstStyle/>
                    <a:p>
                      <a:r>
                        <a:rPr lang="en-US" sz="2200" b="1" dirty="0"/>
                        <a:t>Table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/>
                        <a:t>Primary Key (PK)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/>
                        <a:t>Foreign Keys (FKs)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736491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 dirty="0"/>
                        <a:t>Patient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PatientID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-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99773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Doctor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DoctorID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-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95783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 dirty="0">
                          <a:highlight>
                            <a:srgbClr val="FFFF00"/>
                          </a:highlight>
                        </a:rPr>
                        <a:t>Appointment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highlight>
                            <a:srgbClr val="FFFF00"/>
                          </a:highlight>
                        </a:rPr>
                        <a:t>AppointmentID</a:t>
                      </a:r>
                      <a:endParaRPr lang="en-US" sz="2200" dirty="0">
                        <a:highlight>
                          <a:srgbClr val="FFFF00"/>
                        </a:highlight>
                      </a:endParaRP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highlight>
                            <a:srgbClr val="FFFF00"/>
                          </a:highlight>
                        </a:rPr>
                        <a:t>PatientID</a:t>
                      </a:r>
                      <a:r>
                        <a:rPr lang="en-US" sz="2200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en-US" sz="2200" dirty="0" err="1">
                          <a:highlight>
                            <a:srgbClr val="FFFF00"/>
                          </a:highlight>
                        </a:rPr>
                        <a:t>DoctorID</a:t>
                      </a:r>
                      <a:endParaRPr lang="en-US" sz="2200" dirty="0">
                        <a:highlight>
                          <a:srgbClr val="FFFF00"/>
                        </a:highlight>
                      </a:endParaRP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252827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Visit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VisitID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AppointmentID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88909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Diagnosis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DiagnosisID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VisitID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51099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Treatment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TreatmentID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VisitID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914763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Bill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BillID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VisitID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689837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Payment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PaymentID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-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213638"/>
                  </a:ext>
                </a:extLst>
              </a:tr>
              <a:tr h="763694">
                <a:tc>
                  <a:txBody>
                    <a:bodyPr/>
                    <a:lstStyle/>
                    <a:p>
                      <a:r>
                        <a:rPr lang="en-US" sz="2200"/>
                        <a:t>PaymentBill (Junction Table)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(</a:t>
                      </a:r>
                      <a:r>
                        <a:rPr lang="en-US" sz="2200" dirty="0" err="1"/>
                        <a:t>PaymentID</a:t>
                      </a:r>
                      <a:r>
                        <a:rPr lang="en-US" sz="2200" dirty="0"/>
                        <a:t>, </a:t>
                      </a:r>
                      <a:r>
                        <a:rPr lang="en-US" sz="2200" dirty="0" err="1"/>
                        <a:t>BillID</a:t>
                      </a:r>
                      <a:r>
                        <a:rPr lang="en-US" sz="2200" dirty="0"/>
                        <a:t>)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PaymentID</a:t>
                      </a:r>
                      <a:r>
                        <a:rPr lang="en-US" sz="2200" dirty="0"/>
                        <a:t>, </a:t>
                      </a:r>
                      <a:r>
                        <a:rPr lang="en-US" sz="2200" dirty="0" err="1"/>
                        <a:t>BillID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29207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Insurance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InsuranceID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PatientID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892153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InsuranceClaim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ClaimID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BillID</a:t>
                      </a:r>
                      <a:r>
                        <a:rPr lang="en-US" sz="2200" dirty="0"/>
                        <a:t>, </a:t>
                      </a:r>
                      <a:r>
                        <a:rPr lang="en-US" sz="2200" dirty="0" err="1"/>
                        <a:t>InsuranceID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3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65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9847C-BFAE-4972-67EA-37EDA321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9599145-DABE-199D-B572-D88767C771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25" y="450786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A9E2389-3D43-C157-0C2C-CFA3AE714A2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A68680B-B8EB-5039-904D-CB2DE71A4EED}"/>
              </a:ext>
            </a:extLst>
          </p:cNvPr>
          <p:cNvSpPr txBox="1"/>
          <p:nvPr/>
        </p:nvSpPr>
        <p:spPr>
          <a:xfrm>
            <a:off x="352425" y="916114"/>
            <a:ext cx="8791575" cy="581075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286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Objective: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Students will demonstrate their theoretical knowledge and practical skills by creating a </a:t>
            </a:r>
            <a:r>
              <a:rPr lang="en-US" sz="2800" b="1" dirty="0">
                <a:latin typeface="+mj-lt"/>
              </a:rPr>
              <a:t>database</a:t>
            </a:r>
            <a:r>
              <a:rPr lang="en-US" sz="2800" dirty="0">
                <a:latin typeface="+mj-lt"/>
              </a:rPr>
              <a:t> and applying </a:t>
            </a:r>
            <a:r>
              <a:rPr lang="en-US" sz="2800" b="1" dirty="0">
                <a:latin typeface="+mj-lt"/>
              </a:rPr>
              <a:t>SQL programming</a:t>
            </a:r>
            <a:r>
              <a:rPr lang="en-US" sz="2800" dirty="0">
                <a:latin typeface="+mj-lt"/>
              </a:rPr>
              <a:t> techniques.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Submission Type:</a:t>
            </a:r>
            <a:r>
              <a:rPr lang="en-US" sz="2800" dirty="0">
                <a:latin typeface="+mj-lt"/>
              </a:rPr>
              <a:t> Individual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Assessment Method:</a:t>
            </a:r>
            <a:r>
              <a:rPr lang="en-US" sz="2800" dirty="0">
                <a:latin typeface="+mj-lt"/>
              </a:rPr>
              <a:t> Lab Practical Task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Deliverables: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ER Diagram + SQL Code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Weighting:</a:t>
            </a:r>
            <a:r>
              <a:rPr lang="en-US" sz="2800" dirty="0">
                <a:latin typeface="+mj-lt"/>
              </a:rPr>
              <a:t> 25%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Learning Outcomes Assessed:</a:t>
            </a:r>
            <a:r>
              <a:rPr lang="en-US" sz="2800" dirty="0">
                <a:latin typeface="+mj-lt"/>
              </a:rPr>
              <a:t> LO2, LO3</a:t>
            </a:r>
          </a:p>
        </p:txBody>
      </p:sp>
    </p:spTree>
    <p:extLst>
      <p:ext uri="{BB962C8B-B14F-4D97-AF65-F5344CB8AC3E}">
        <p14:creationId xmlns:p14="http://schemas.microsoft.com/office/powerpoint/2010/main" val="736561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6070F-5CB4-4A84-23D2-A3FC7B01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20851D7-9864-B8E9-8351-1E7DEDFDB8EB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BFEFE-5264-EF0B-E79C-ED50E95BD7F7}"/>
              </a:ext>
            </a:extLst>
          </p:cNvPr>
          <p:cNvSpPr txBox="1"/>
          <p:nvPr/>
        </p:nvSpPr>
        <p:spPr>
          <a:xfrm>
            <a:off x="9833" y="-169591"/>
            <a:ext cx="9144000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2) Define Primary Keys &amp; Foreign Keys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02BB9A4-8877-EF16-7C01-E3CEC7909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151" y="487512"/>
            <a:ext cx="9155151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To show FKs: 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e connec</a:t>
            </a:r>
            <a:r>
              <a:rPr lang="en-US" alt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t from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PaymentBill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 Table to Payment and Bill Table.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B82674-4878-752F-9EB8-56276642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855595"/>
              </p:ext>
            </p:extLst>
          </p:nvPr>
        </p:nvGraphicFramePr>
        <p:xfrm>
          <a:off x="438199" y="1441619"/>
          <a:ext cx="8256450" cy="54196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752150">
                  <a:extLst>
                    <a:ext uri="{9D8B030D-6E8A-4147-A177-3AD203B41FA5}">
                      <a16:colId xmlns:a16="http://schemas.microsoft.com/office/drawing/2014/main" val="3754483613"/>
                    </a:ext>
                  </a:extLst>
                </a:gridCol>
                <a:gridCol w="2752150">
                  <a:extLst>
                    <a:ext uri="{9D8B030D-6E8A-4147-A177-3AD203B41FA5}">
                      <a16:colId xmlns:a16="http://schemas.microsoft.com/office/drawing/2014/main" val="4225616166"/>
                    </a:ext>
                  </a:extLst>
                </a:gridCol>
                <a:gridCol w="2752150">
                  <a:extLst>
                    <a:ext uri="{9D8B030D-6E8A-4147-A177-3AD203B41FA5}">
                      <a16:colId xmlns:a16="http://schemas.microsoft.com/office/drawing/2014/main" val="328149559"/>
                    </a:ext>
                  </a:extLst>
                </a:gridCol>
              </a:tblGrid>
              <a:tr h="423266">
                <a:tc>
                  <a:txBody>
                    <a:bodyPr/>
                    <a:lstStyle/>
                    <a:p>
                      <a:r>
                        <a:rPr lang="en-US" sz="2200" b="1" dirty="0"/>
                        <a:t>Table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/>
                        <a:t>Primary Key (PK)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/>
                        <a:t>Foreign Keys (FKs)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736491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 dirty="0"/>
                        <a:t>Patient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PatientID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-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99773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Doctor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DoctorID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-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95783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 dirty="0">
                          <a:highlight>
                            <a:srgbClr val="FFFF00"/>
                          </a:highlight>
                        </a:rPr>
                        <a:t>Appointment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highlight>
                            <a:srgbClr val="FFFF00"/>
                          </a:highlight>
                        </a:rPr>
                        <a:t>AppointmentID</a:t>
                      </a:r>
                      <a:endParaRPr lang="en-US" sz="2200" dirty="0">
                        <a:highlight>
                          <a:srgbClr val="FFFF00"/>
                        </a:highlight>
                      </a:endParaRP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highlight>
                            <a:srgbClr val="FFFF00"/>
                          </a:highlight>
                        </a:rPr>
                        <a:t>PatientID</a:t>
                      </a:r>
                      <a:r>
                        <a:rPr lang="en-US" sz="2200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en-US" sz="2200" dirty="0" err="1">
                          <a:highlight>
                            <a:srgbClr val="FFFF00"/>
                          </a:highlight>
                        </a:rPr>
                        <a:t>DoctorID</a:t>
                      </a:r>
                      <a:endParaRPr lang="en-US" sz="2200" dirty="0">
                        <a:highlight>
                          <a:srgbClr val="FFFF00"/>
                        </a:highlight>
                      </a:endParaRP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252827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Visit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VisitID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AppointmentID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88909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Diagnosis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DiagnosisID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VisitID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51099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Treatment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TreatmentID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VisitID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914763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Bill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BillID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VisitID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689837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Payment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PaymentID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-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213638"/>
                  </a:ext>
                </a:extLst>
              </a:tr>
              <a:tr h="763694">
                <a:tc>
                  <a:txBody>
                    <a:bodyPr/>
                    <a:lstStyle/>
                    <a:p>
                      <a:r>
                        <a:rPr lang="en-US" sz="2200" dirty="0" err="1">
                          <a:highlight>
                            <a:srgbClr val="FFFF00"/>
                          </a:highlight>
                        </a:rPr>
                        <a:t>PaymentBill</a:t>
                      </a:r>
                      <a:r>
                        <a:rPr lang="en-US" sz="2200" dirty="0">
                          <a:highlight>
                            <a:srgbClr val="FFFF00"/>
                          </a:highlight>
                        </a:rPr>
                        <a:t> (Junction Table)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en-US" sz="2200" dirty="0" err="1">
                          <a:highlight>
                            <a:srgbClr val="FFFF00"/>
                          </a:highlight>
                        </a:rPr>
                        <a:t>PaymentID</a:t>
                      </a:r>
                      <a:r>
                        <a:rPr lang="en-US" sz="2200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en-US" sz="2200" dirty="0" err="1">
                          <a:highlight>
                            <a:srgbClr val="FFFF00"/>
                          </a:highlight>
                        </a:rPr>
                        <a:t>BillID</a:t>
                      </a:r>
                      <a:r>
                        <a:rPr lang="en-US" sz="22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highlight>
                            <a:srgbClr val="FFFF00"/>
                          </a:highlight>
                        </a:rPr>
                        <a:t>PaymentID</a:t>
                      </a:r>
                      <a:r>
                        <a:rPr lang="en-US" sz="2200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en-US" sz="2200" dirty="0" err="1">
                          <a:highlight>
                            <a:srgbClr val="FFFF00"/>
                          </a:highlight>
                        </a:rPr>
                        <a:t>BillID</a:t>
                      </a:r>
                      <a:endParaRPr lang="en-US" sz="2200" dirty="0">
                        <a:highlight>
                          <a:srgbClr val="FFFF00"/>
                        </a:highlight>
                      </a:endParaRP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29207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Insurance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InsuranceID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PatientID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892153"/>
                  </a:ext>
                </a:extLst>
              </a:tr>
              <a:tr h="423266">
                <a:tc>
                  <a:txBody>
                    <a:bodyPr/>
                    <a:lstStyle/>
                    <a:p>
                      <a:r>
                        <a:rPr lang="en-US" sz="2200"/>
                        <a:t>InsuranceClaim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ClaimID</a:t>
                      </a:r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BillID</a:t>
                      </a:r>
                      <a:r>
                        <a:rPr lang="en-US" sz="2200" dirty="0"/>
                        <a:t>, </a:t>
                      </a:r>
                      <a:r>
                        <a:rPr lang="en-US" sz="2200" dirty="0" err="1"/>
                        <a:t>InsuranceID</a:t>
                      </a:r>
                      <a:endParaRPr lang="en-US" sz="2200" dirty="0"/>
                    </a:p>
                  </a:txBody>
                  <a:tcPr marL="81585" marR="81585" marT="40793" marB="407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3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863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8458E-0F74-F525-F152-7A6ACA760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6A744DF-0BB1-70DA-7BAB-7DE6DCB64B5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57F57D6-B02F-7B87-05C5-EABC45E6C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88009-93C2-F184-F542-2A9EF176AE78}"/>
              </a:ext>
            </a:extLst>
          </p:cNvPr>
          <p:cNvSpPr txBox="1"/>
          <p:nvPr/>
        </p:nvSpPr>
        <p:spPr>
          <a:xfrm>
            <a:off x="-37605" y="649014"/>
            <a:ext cx="6018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86F6F-26A6-A2CC-9A84-3B3F710C3A89}"/>
              </a:ext>
            </a:extLst>
          </p:cNvPr>
          <p:cNvSpPr txBox="1"/>
          <p:nvPr/>
        </p:nvSpPr>
        <p:spPr>
          <a:xfrm>
            <a:off x="0" y="1243432"/>
            <a:ext cx="5943600" cy="31171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solidFill>
                  <a:schemeClr val="tx1"/>
                </a:solidFill>
                <a:latin typeface="+mj-lt"/>
              </a:rPr>
              <a:t>Step 3) Connections &amp; Relationships Determination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now define how the entities relate to each other: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patient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can have many appointments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1:M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(One-to-Many)</a:t>
            </a:r>
          </a:p>
          <a:p>
            <a:pPr marL="450850" lvl="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Patient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book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Appointments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0850" lvl="2" indent="-4508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doctor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can have many appointments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1:M</a:t>
            </a:r>
          </a:p>
          <a:p>
            <a:pPr lvl="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900" b="1" dirty="0">
                <a:solidFill>
                  <a:schemeClr val="tx1"/>
                </a:solidFill>
                <a:latin typeface="+mj-lt"/>
              </a:rPr>
              <a:t>     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Doctor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have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Appointments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A6ED66-AE45-B918-A676-7DB4DA37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3" t="37861" r="45958" b="17472"/>
          <a:stretch/>
        </p:blipFill>
        <p:spPr>
          <a:xfrm>
            <a:off x="5791200" y="1472554"/>
            <a:ext cx="3352800" cy="53627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4AC999-7031-F167-F0A5-A4DC399CD63D}"/>
              </a:ext>
            </a:extLst>
          </p:cNvPr>
          <p:cNvSpPr txBox="1"/>
          <p:nvPr/>
        </p:nvSpPr>
        <p:spPr>
          <a:xfrm>
            <a:off x="264637" y="4480215"/>
            <a:ext cx="4677936" cy="191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Patient 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2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PatientID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FirstName,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LastName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DateOfBirth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Gender, Address,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ContactInfo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MedicalHistory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67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F9AFE-4580-B429-CF53-16A1AF7D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EB2C060-A55B-3327-720E-490DEEDE669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DAA778E-EEA5-9D2B-3145-FCF3E0A46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921EF-184F-6B2D-FE72-017BE124716D}"/>
              </a:ext>
            </a:extLst>
          </p:cNvPr>
          <p:cNvSpPr txBox="1"/>
          <p:nvPr/>
        </p:nvSpPr>
        <p:spPr>
          <a:xfrm>
            <a:off x="-37605" y="649014"/>
            <a:ext cx="6018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F481A-44AF-816E-707C-21619D4A6242}"/>
              </a:ext>
            </a:extLst>
          </p:cNvPr>
          <p:cNvSpPr txBox="1"/>
          <p:nvPr/>
        </p:nvSpPr>
        <p:spPr>
          <a:xfrm>
            <a:off x="0" y="1243432"/>
            <a:ext cx="5943600" cy="31171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solidFill>
                  <a:schemeClr val="tx1"/>
                </a:solidFill>
                <a:latin typeface="+mj-lt"/>
              </a:rPr>
              <a:t>Step 3) Connections &amp; Relationships Determination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now define how the entities relate to each other: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patient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can have many appointments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1:M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(One-to-Many)</a:t>
            </a:r>
          </a:p>
          <a:p>
            <a:pPr marL="450850" lvl="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Patient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book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Appointments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0850" lvl="2" indent="-4508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doctor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can have many appointments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1:M</a:t>
            </a:r>
          </a:p>
          <a:p>
            <a:pPr lvl="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900" b="1" dirty="0">
                <a:solidFill>
                  <a:schemeClr val="tx1"/>
                </a:solidFill>
                <a:latin typeface="+mj-lt"/>
              </a:rPr>
              <a:t>     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Doctor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have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Appointments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80DFCE-57DD-10EF-AA8B-CDFD216D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3" t="37861" r="45958" b="17472"/>
          <a:stretch/>
        </p:blipFill>
        <p:spPr>
          <a:xfrm>
            <a:off x="5791200" y="1472554"/>
            <a:ext cx="3352800" cy="53627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DF2D14-BB20-8E5A-66D5-A92816F2C429}"/>
              </a:ext>
            </a:extLst>
          </p:cNvPr>
          <p:cNvSpPr txBox="1"/>
          <p:nvPr/>
        </p:nvSpPr>
        <p:spPr>
          <a:xfrm>
            <a:off x="264637" y="4480215"/>
            <a:ext cx="4677936" cy="145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Doctor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DoctorID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FirstName,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LastName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Specialization,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ContactInfo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038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444EC-52E7-C090-A1B0-416B025DF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C6B600A-9D74-C426-AA67-95B988AA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67" t="39630" r="34588" b="13403"/>
          <a:stretch/>
        </p:blipFill>
        <p:spPr>
          <a:xfrm>
            <a:off x="5891996" y="4103491"/>
            <a:ext cx="3257302" cy="2754201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5757239-0FAB-23AE-0537-B47DA9889F6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94CF4DE-77D5-23B3-935C-704178029B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A141E-CBB0-6EFB-4CF9-972F6A986149}"/>
              </a:ext>
            </a:extLst>
          </p:cNvPr>
          <p:cNvSpPr txBox="1"/>
          <p:nvPr/>
        </p:nvSpPr>
        <p:spPr>
          <a:xfrm>
            <a:off x="-37605" y="649014"/>
            <a:ext cx="6018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BB14E-1FC9-08B1-7EBA-8D32254A97A2}"/>
              </a:ext>
            </a:extLst>
          </p:cNvPr>
          <p:cNvSpPr txBox="1"/>
          <p:nvPr/>
        </p:nvSpPr>
        <p:spPr>
          <a:xfrm>
            <a:off x="-38595" y="1223505"/>
            <a:ext cx="5943600" cy="29578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Step 3) Connections &amp; Relationships Determination</a:t>
            </a:r>
          </a:p>
          <a:p>
            <a:pPr marL="623888" indent="-5349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Appointment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only between one doctor and one patient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M:1</a:t>
            </a:r>
          </a:p>
          <a:p>
            <a:pPr marL="623888" indent="-5349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Appointment is uniquely linked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Patient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Doctor.</a:t>
            </a:r>
          </a:p>
          <a:p>
            <a:pPr marL="623888" indent="-5349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appointment results in one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1:1</a:t>
            </a:r>
          </a:p>
          <a:p>
            <a:pPr marL="623888" indent="-5349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Appointment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results in exactly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Visit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C1C6838-8F23-0EF7-5C61-A10B557C4695}"/>
              </a:ext>
            </a:extLst>
          </p:cNvPr>
          <p:cNvSpPr/>
          <p:nvPr/>
        </p:nvSpPr>
        <p:spPr>
          <a:xfrm rot="16200000">
            <a:off x="7132071" y="3486914"/>
            <a:ext cx="784862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3913E-48A7-929B-CE86-2FF56D276BAB}"/>
              </a:ext>
            </a:extLst>
          </p:cNvPr>
          <p:cNvSpPr txBox="1"/>
          <p:nvPr/>
        </p:nvSpPr>
        <p:spPr>
          <a:xfrm>
            <a:off x="5517832" y="900339"/>
            <a:ext cx="3626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Press Tab to Enter the Next Column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CB383E-AAC0-1729-4989-82EB8A1F315F}"/>
              </a:ext>
            </a:extLst>
          </p:cNvPr>
          <p:cNvSpPr txBox="1"/>
          <p:nvPr/>
        </p:nvSpPr>
        <p:spPr>
          <a:xfrm>
            <a:off x="-31595" y="4239518"/>
            <a:ext cx="4711390" cy="145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Appointment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AppointmentID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PatientID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DoctorID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AppointmentDate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Status)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352D80-B6A0-4420-57F5-E61841648279}"/>
              </a:ext>
            </a:extLst>
          </p:cNvPr>
          <p:cNvSpPr txBox="1"/>
          <p:nvPr/>
        </p:nvSpPr>
        <p:spPr>
          <a:xfrm>
            <a:off x="0" y="5656808"/>
            <a:ext cx="4711390" cy="9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Visit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VisitID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AppointmentID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VisitDate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Notes)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175B6E0-043D-DB0B-2883-D7A668F766A5}"/>
              </a:ext>
            </a:extLst>
          </p:cNvPr>
          <p:cNvSpPr/>
          <p:nvPr/>
        </p:nvSpPr>
        <p:spPr>
          <a:xfrm>
            <a:off x="8565833" y="6208986"/>
            <a:ext cx="578167" cy="3438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25FD54A-6593-FBEA-314C-663E82C4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80" t="52584" r="20000" b="15926"/>
          <a:stretch/>
        </p:blipFill>
        <p:spPr>
          <a:xfrm>
            <a:off x="5562600" y="1565802"/>
            <a:ext cx="3581400" cy="16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61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A9EAF-8287-5529-5C69-82F0D4FF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FC5598C-302E-E752-1036-0723F7DD6C3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2FEF3CE-EFA1-5CA3-820E-72877A479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473EE-7E99-B9C9-9273-9B055094505E}"/>
              </a:ext>
            </a:extLst>
          </p:cNvPr>
          <p:cNvSpPr txBox="1"/>
          <p:nvPr/>
        </p:nvSpPr>
        <p:spPr>
          <a:xfrm>
            <a:off x="-75210" y="874101"/>
            <a:ext cx="853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8B5F0-4D55-E16A-8C7E-039A77C1CA1D}"/>
              </a:ext>
            </a:extLst>
          </p:cNvPr>
          <p:cNvSpPr txBox="1"/>
          <p:nvPr/>
        </p:nvSpPr>
        <p:spPr>
          <a:xfrm>
            <a:off x="0" y="1243432"/>
            <a:ext cx="9144000" cy="26108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3) Connections &amp; Relationships Determination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visit can have multiple diagnoses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1:M</a:t>
            </a:r>
          </a:p>
          <a:p>
            <a:pPr marL="9032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Visit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have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Diagnoses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effectLst/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Diagnosis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DiagnosisID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VisitID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DiagnosisDetails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F5F4A-71AA-E9EA-2378-F1B1B163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00" t="32222" r="31667" b="26296"/>
          <a:stretch/>
        </p:blipFill>
        <p:spPr>
          <a:xfrm>
            <a:off x="4038600" y="3770809"/>
            <a:ext cx="5105400" cy="31076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120165-27E2-3A89-1C5B-827A98A45E9D}"/>
              </a:ext>
            </a:extLst>
          </p:cNvPr>
          <p:cNvSpPr/>
          <p:nvPr/>
        </p:nvSpPr>
        <p:spPr>
          <a:xfrm>
            <a:off x="7772400" y="4724400"/>
            <a:ext cx="13716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8120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65893-1D62-2D19-94D8-88F06BB1C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0C696D3-A975-F1E6-36B3-3F400680CCA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892EA34-5B7E-6316-F58E-A5F492542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09DE1-B155-34CD-C6DD-5159E84BCA2F}"/>
              </a:ext>
            </a:extLst>
          </p:cNvPr>
          <p:cNvSpPr txBox="1"/>
          <p:nvPr/>
        </p:nvSpPr>
        <p:spPr>
          <a:xfrm>
            <a:off x="-75210" y="874101"/>
            <a:ext cx="853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5638B-C966-52C1-EE17-E06093692F58}"/>
              </a:ext>
            </a:extLst>
          </p:cNvPr>
          <p:cNvSpPr txBox="1"/>
          <p:nvPr/>
        </p:nvSpPr>
        <p:spPr>
          <a:xfrm>
            <a:off x="0" y="1243432"/>
            <a:ext cx="9144000" cy="19645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3) Connections &amp; Relationships Determination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visit can have multiple treatments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1:M</a:t>
            </a:r>
          </a:p>
          <a:p>
            <a:pPr marL="712788" indent="-439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Visit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have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Treatments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DBD45-1FFB-5918-F8D5-DFFDBBFA71D7}"/>
              </a:ext>
            </a:extLst>
          </p:cNvPr>
          <p:cNvSpPr txBox="1"/>
          <p:nvPr/>
        </p:nvSpPr>
        <p:spPr>
          <a:xfrm>
            <a:off x="0" y="3237681"/>
            <a:ext cx="6880241" cy="9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Treatment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TreatmentID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VisitID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TreatmentDetails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AEEC7-EFB2-8438-0FBB-56D25E6A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66" t="30741" r="15000" b="24814"/>
          <a:stretch/>
        </p:blipFill>
        <p:spPr>
          <a:xfrm>
            <a:off x="2849199" y="4038600"/>
            <a:ext cx="6296660" cy="2819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AA13DD-640B-DD55-78AD-A21308B47B80}"/>
              </a:ext>
            </a:extLst>
          </p:cNvPr>
          <p:cNvSpPr/>
          <p:nvPr/>
        </p:nvSpPr>
        <p:spPr>
          <a:xfrm>
            <a:off x="7696200" y="5791200"/>
            <a:ext cx="1371600" cy="752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626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17D5-EEF5-2375-405C-7B0AF1252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7DC96D6-1A02-1961-C8EF-99947F731A19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09365E2-3F5D-3E11-D9B0-A19267246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78588-0D4E-A349-52A7-98D32CE2E4B8}"/>
              </a:ext>
            </a:extLst>
          </p:cNvPr>
          <p:cNvSpPr txBox="1"/>
          <p:nvPr/>
        </p:nvSpPr>
        <p:spPr>
          <a:xfrm>
            <a:off x="-75210" y="874101"/>
            <a:ext cx="853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B7828-7E46-6A0E-5287-BBC2E4758ACF}"/>
              </a:ext>
            </a:extLst>
          </p:cNvPr>
          <p:cNvSpPr txBox="1"/>
          <p:nvPr/>
        </p:nvSpPr>
        <p:spPr>
          <a:xfrm>
            <a:off x="0" y="1243432"/>
            <a:ext cx="9144000" cy="28146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Step 3) Connections &amp; Relationships Determination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visit generates exactly one bill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1:1</a:t>
            </a:r>
          </a:p>
          <a:p>
            <a:pPr marL="7127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Visit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results in exactly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Bill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bill can be paid fully or in installments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M:N</a:t>
            </a:r>
          </a:p>
          <a:p>
            <a:pPr marL="7127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Bill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have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Payments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7127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Payment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cover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Bills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845D2-E948-0503-3379-74329F863359}"/>
              </a:ext>
            </a:extLst>
          </p:cNvPr>
          <p:cNvSpPr txBox="1"/>
          <p:nvPr/>
        </p:nvSpPr>
        <p:spPr>
          <a:xfrm>
            <a:off x="46462" y="4059908"/>
            <a:ext cx="4211448" cy="9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Bill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BillID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VisitID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Amount, Status)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24A28-1DE5-1C34-3D32-21B026E9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33" t="33703" r="15833" b="10000"/>
          <a:stretch/>
        </p:blipFill>
        <p:spPr>
          <a:xfrm>
            <a:off x="4248616" y="3993995"/>
            <a:ext cx="4876800" cy="28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1D8E69-0327-C765-3777-AA17623AE34D}"/>
              </a:ext>
            </a:extLst>
          </p:cNvPr>
          <p:cNvSpPr/>
          <p:nvPr/>
        </p:nvSpPr>
        <p:spPr>
          <a:xfrm>
            <a:off x="6609932" y="6172200"/>
            <a:ext cx="13716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7359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0119C-A779-F4DB-69B4-BC135D424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9261C40-B2B9-4B13-3C2C-3A04C302A797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0DCC711-1D5C-8BE0-BBE6-2B87DF522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28A48-75B3-C40E-0B61-09C8191AF47C}"/>
              </a:ext>
            </a:extLst>
          </p:cNvPr>
          <p:cNvSpPr txBox="1"/>
          <p:nvPr/>
        </p:nvSpPr>
        <p:spPr>
          <a:xfrm>
            <a:off x="-75210" y="874101"/>
            <a:ext cx="853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B0631-1024-D0C7-63B5-5D80E0F431FD}"/>
              </a:ext>
            </a:extLst>
          </p:cNvPr>
          <p:cNvSpPr txBox="1"/>
          <p:nvPr/>
        </p:nvSpPr>
        <p:spPr>
          <a:xfrm>
            <a:off x="0" y="1243432"/>
            <a:ext cx="9144000" cy="28146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Step 3) Connections &amp; Relationships Determination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visit generates exactly one bill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1:1</a:t>
            </a:r>
          </a:p>
          <a:p>
            <a:pPr marL="7127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Visit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results in exactly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Bill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bill can be paid fully or in installments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M:N</a:t>
            </a:r>
          </a:p>
          <a:p>
            <a:pPr marL="7127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Bill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have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Payments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7127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Payment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cover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Bills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EF691-AF14-DD5C-5523-F67A2FFA72B7}"/>
              </a:ext>
            </a:extLst>
          </p:cNvPr>
          <p:cNvSpPr txBox="1"/>
          <p:nvPr/>
        </p:nvSpPr>
        <p:spPr>
          <a:xfrm>
            <a:off x="46462" y="4059908"/>
            <a:ext cx="4211448" cy="145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PaymentDate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AmountPaid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PaymentMethod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18229-A606-A486-48BB-F28E5FB5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833" t="36667" r="11667" b="48518"/>
          <a:stretch/>
        </p:blipFill>
        <p:spPr>
          <a:xfrm>
            <a:off x="5746595" y="4346443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31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7402-F0CD-DE3A-EB99-5E07D67D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CED0FA7-7FC4-C62E-2160-E5844230C591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9B3BE9C-F6DE-5595-1D0F-8F245B2BDE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C44E8-5C81-6338-F479-6B7A15AF1449}"/>
              </a:ext>
            </a:extLst>
          </p:cNvPr>
          <p:cNvSpPr txBox="1"/>
          <p:nvPr/>
        </p:nvSpPr>
        <p:spPr>
          <a:xfrm>
            <a:off x="-75210" y="874101"/>
            <a:ext cx="853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2B5A9-5C14-55DA-8137-E33535C3F21A}"/>
              </a:ext>
            </a:extLst>
          </p:cNvPr>
          <p:cNvSpPr txBox="1"/>
          <p:nvPr/>
        </p:nvSpPr>
        <p:spPr>
          <a:xfrm>
            <a:off x="0" y="1243432"/>
            <a:ext cx="9144000" cy="32762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Step 3) Connections &amp; Relationships Determination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visit generates exactly one bill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1:1</a:t>
            </a:r>
          </a:p>
          <a:p>
            <a:pPr marL="7127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Visit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results in exactly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Bill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bill can be paid fully or in installments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M:N</a:t>
            </a:r>
          </a:p>
          <a:p>
            <a:pPr marL="7127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Bill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have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Payments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7127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Payment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cover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Bills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(M)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9FA39-9754-5689-4DD0-EAB07411B55E}"/>
              </a:ext>
            </a:extLst>
          </p:cNvPr>
          <p:cNvSpPr txBox="1"/>
          <p:nvPr/>
        </p:nvSpPr>
        <p:spPr>
          <a:xfrm>
            <a:off x="0" y="4617051"/>
            <a:ext cx="3596267" cy="145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PaymentBill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BillID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AmountPaid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D05F2-C231-5BC7-77D3-24247517F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33" t="32222" r="13333" b="7508"/>
          <a:stretch/>
        </p:blipFill>
        <p:spPr>
          <a:xfrm>
            <a:off x="3596267" y="3758032"/>
            <a:ext cx="5562600" cy="30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17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B0FE2-54D9-06F4-A6DC-CBE822840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21F10AF-8DA1-0646-B334-1B38BF72DD2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EFB0D46-B2C6-FF74-4E6E-41C7FF6D6F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0B915-3837-7647-F0BC-3936890D8AF7}"/>
              </a:ext>
            </a:extLst>
          </p:cNvPr>
          <p:cNvSpPr txBox="1"/>
          <p:nvPr/>
        </p:nvSpPr>
        <p:spPr>
          <a:xfrm>
            <a:off x="-75210" y="874101"/>
            <a:ext cx="853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B1ED7-2107-D978-486E-3D275935466F}"/>
              </a:ext>
            </a:extLst>
          </p:cNvPr>
          <p:cNvSpPr txBox="1"/>
          <p:nvPr/>
        </p:nvSpPr>
        <p:spPr>
          <a:xfrm>
            <a:off x="0" y="1243432"/>
            <a:ext cx="9144000" cy="23529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Step 3) Connections &amp; Relationships Determination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patient can have one insurance policy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1:1</a:t>
            </a:r>
          </a:p>
          <a:p>
            <a:pPr marL="8080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Patient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have at most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Insurance policy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bill can be covered by one insurance claim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1:1</a:t>
            </a:r>
          </a:p>
          <a:p>
            <a:pPr marL="8080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Bill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have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InsuranceClaim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6AC8E-CA52-E402-D072-F230453E6A69}"/>
              </a:ext>
            </a:extLst>
          </p:cNvPr>
          <p:cNvSpPr txBox="1"/>
          <p:nvPr/>
        </p:nvSpPr>
        <p:spPr>
          <a:xfrm>
            <a:off x="88001" y="3605677"/>
            <a:ext cx="4677936" cy="191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Insurance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InsuranceID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PatientID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ProviderName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PolicyNumber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CoverageDetails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F3B6D-2274-DC43-E6C5-9252DBD75E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67" t="35185" r="14166" b="17407"/>
          <a:stretch/>
        </p:blipFill>
        <p:spPr>
          <a:xfrm>
            <a:off x="3962400" y="4434468"/>
            <a:ext cx="5181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0E25E-DC07-5E88-44BE-AFEF084B0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A9F169A-FD3E-617E-6684-045267B789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25" y="450786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6D44F31-B34E-1C36-1498-20BBC9AB540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1503390-30B4-FAC8-8B5B-25AC8F573678}"/>
              </a:ext>
            </a:extLst>
          </p:cNvPr>
          <p:cNvSpPr txBox="1"/>
          <p:nvPr/>
        </p:nvSpPr>
        <p:spPr>
          <a:xfrm>
            <a:off x="352425" y="916114"/>
            <a:ext cx="8791575" cy="566501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2865" rIns="0" bIns="0" rtlCol="0">
            <a:spAutoFit/>
          </a:bodyPr>
          <a:lstStyle/>
          <a:p>
            <a:r>
              <a:rPr lang="en-US" sz="2800" b="1" dirty="0">
                <a:latin typeface="+mj-lt"/>
              </a:rPr>
              <a:t>Assessment Task 2: Microsoft Azure Data Fundamentals Certification Exam (DP-900)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Description: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Students are required to complete the </a:t>
            </a:r>
            <a:r>
              <a:rPr lang="en-US" sz="2800" b="1" dirty="0">
                <a:latin typeface="+mj-lt"/>
              </a:rPr>
              <a:t>Microsoft Azure Data Fundamentals (DP-900) Certification Exam</a:t>
            </a:r>
            <a:r>
              <a:rPr lang="en-US" sz="2800" dirty="0">
                <a:latin typeface="+mj-lt"/>
              </a:rPr>
              <a:t>, which assesses foundational knowledge of core data concepts and their implementation in </a:t>
            </a:r>
            <a:r>
              <a:rPr lang="en-US" sz="2800" b="1" dirty="0">
                <a:latin typeface="+mj-lt"/>
              </a:rPr>
              <a:t>Azure data services</a:t>
            </a:r>
            <a:r>
              <a:rPr lang="en-US" sz="2800" dirty="0">
                <a:latin typeface="+mj-lt"/>
              </a:rPr>
              <a:t>.</a:t>
            </a:r>
          </a:p>
          <a:p>
            <a:r>
              <a:rPr lang="en-US" sz="2800" b="1" dirty="0">
                <a:latin typeface="+mj-lt"/>
              </a:rPr>
              <a:t>Exam Details: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53 questions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Duration:</a:t>
            </a:r>
            <a:r>
              <a:rPr lang="en-US" sz="2800" dirty="0">
                <a:latin typeface="+mj-lt"/>
              </a:rPr>
              <a:t> 60 minutes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Passing Score:</a:t>
            </a:r>
            <a:r>
              <a:rPr lang="en-US" sz="2800" dirty="0">
                <a:latin typeface="+mj-lt"/>
              </a:rPr>
              <a:t> 700 (on a scale of 100-1000)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Weighting:</a:t>
            </a:r>
            <a:r>
              <a:rPr lang="en-US" sz="2800" dirty="0">
                <a:latin typeface="+mj-lt"/>
              </a:rPr>
              <a:t> 35%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Learning Outcomes Assessed:</a:t>
            </a:r>
            <a:r>
              <a:rPr lang="en-US" sz="2800" dirty="0">
                <a:latin typeface="+mj-lt"/>
              </a:rPr>
              <a:t> LO1</a:t>
            </a:r>
          </a:p>
        </p:txBody>
      </p:sp>
    </p:spTree>
    <p:extLst>
      <p:ext uri="{BB962C8B-B14F-4D97-AF65-F5344CB8AC3E}">
        <p14:creationId xmlns:p14="http://schemas.microsoft.com/office/powerpoint/2010/main" val="315019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ED76B-60CE-F9F7-A33C-29EF9529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3CC593A-7BED-035D-4C41-B4CDE2588D1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7B47831-FC8F-1D30-CC7B-D0AF62CE5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CEF0D5-C7BE-C730-61F7-7EB73EE34370}"/>
              </a:ext>
            </a:extLst>
          </p:cNvPr>
          <p:cNvSpPr txBox="1"/>
          <p:nvPr/>
        </p:nvSpPr>
        <p:spPr>
          <a:xfrm>
            <a:off x="-75210" y="874101"/>
            <a:ext cx="853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00B62-3354-85D8-A0D8-86D35A58D3D9}"/>
              </a:ext>
            </a:extLst>
          </p:cNvPr>
          <p:cNvSpPr txBox="1"/>
          <p:nvPr/>
        </p:nvSpPr>
        <p:spPr>
          <a:xfrm>
            <a:off x="0" y="1243432"/>
            <a:ext cx="9144000" cy="23529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Step 3) Connections &amp; Relationships Determination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patient can have one insurance policy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1:1</a:t>
            </a:r>
          </a:p>
          <a:p>
            <a:pPr marL="8080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Patient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have at most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Insurance policy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bill can be covered by one insurance claim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1:1</a:t>
            </a:r>
          </a:p>
          <a:p>
            <a:pPr marL="8080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Bill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can have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InsuranceClaim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(1)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85540-A874-7FCF-B6FB-FFE8C350635A}"/>
              </a:ext>
            </a:extLst>
          </p:cNvPr>
          <p:cNvSpPr txBox="1"/>
          <p:nvPr/>
        </p:nvSpPr>
        <p:spPr>
          <a:xfrm>
            <a:off x="88001" y="3605677"/>
            <a:ext cx="4677936" cy="145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InsuranceClaim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ClaimID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BillID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InsuranceID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ClaimAmount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Deductible)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FBA9-51E4-968A-D666-539FB367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67" t="39629" r="38333" b="18208"/>
          <a:stretch/>
        </p:blipFill>
        <p:spPr>
          <a:xfrm>
            <a:off x="4868231" y="3738990"/>
            <a:ext cx="4286920" cy="312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99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ADF2-D1FE-D3BB-172C-9DF78828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9F5BB8B-5423-FA40-3582-C361D14FF4A8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E3458E3-CCD9-DE25-8E66-9D91FE5E29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126AA-E325-168F-3E1F-9B1A3DEFA843}"/>
              </a:ext>
            </a:extLst>
          </p:cNvPr>
          <p:cNvSpPr txBox="1"/>
          <p:nvPr/>
        </p:nvSpPr>
        <p:spPr>
          <a:xfrm>
            <a:off x="-75210" y="874101"/>
            <a:ext cx="853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+mj-lt"/>
              </a:rPr>
              <a:t>If the MySQL DDL Script is unavailable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, we need to create these 9 tables </a:t>
            </a:r>
            <a:endParaRPr lang="en-US" sz="1800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8A412-97AC-5A5A-EA46-FEF3929B75AF}"/>
              </a:ext>
            </a:extLst>
          </p:cNvPr>
          <p:cNvSpPr txBox="1"/>
          <p:nvPr/>
        </p:nvSpPr>
        <p:spPr>
          <a:xfrm>
            <a:off x="0" y="1243432"/>
            <a:ext cx="9144000" cy="5062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To see Keys View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3D185-F0EC-2DA2-92D6-4364217C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34" t="17351" r="14166" b="10000"/>
          <a:stretch/>
        </p:blipFill>
        <p:spPr>
          <a:xfrm>
            <a:off x="4083927" y="2282965"/>
            <a:ext cx="5029200" cy="3736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6DAF03-9655-5BB3-2942-D3DB1AD40F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761" t="17352" r="33333" b="50000"/>
          <a:stretch/>
        </p:blipFill>
        <p:spPr>
          <a:xfrm>
            <a:off x="152400" y="2251965"/>
            <a:ext cx="1820229" cy="167927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4C3667-3FC7-315F-BFAF-070521D2C47E}"/>
              </a:ext>
            </a:extLst>
          </p:cNvPr>
          <p:cNvSpPr/>
          <p:nvPr/>
        </p:nvSpPr>
        <p:spPr>
          <a:xfrm>
            <a:off x="1295400" y="2286000"/>
            <a:ext cx="685800" cy="609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7F120AC-2776-2C8B-41BB-BEF8CBDFB7A3}"/>
              </a:ext>
            </a:extLst>
          </p:cNvPr>
          <p:cNvSpPr/>
          <p:nvPr/>
        </p:nvSpPr>
        <p:spPr>
          <a:xfrm>
            <a:off x="2631440" y="2743200"/>
            <a:ext cx="1026160" cy="3502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66374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4C3D-1070-768E-8ECB-F0FE8B88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427CB7-29F8-32AA-DF57-EC54A4F754D8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4) Use Crow’s Foot Notation for Relationships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67D7F35-82FB-B868-5A9A-85EDD34BCE5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28338-C349-8072-E6CD-140146B35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8" y="897711"/>
            <a:ext cx="9121698" cy="52264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visualize relationships (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Physical View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One-to-Many (1:M)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Crow’s Foot </a:t>
            </a:r>
            <a:b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Notation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single patient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can have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 </a:t>
            </a:r>
            <a:b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appointments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single doctor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can have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 appointments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single visit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can have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multiple diagnoses/treatments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Many-to-Many (M:N)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Payments &amp; Bills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Convert to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junction table (</a:t>
            </a:r>
            <a:r>
              <a:rPr kumimoji="0" lang="en-US" altLang="en-US" sz="2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PaymentBill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610B6-C3D7-4256-44FD-974D2BC7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34" t="17407" r="36666" b="51481"/>
          <a:stretch/>
        </p:blipFill>
        <p:spPr>
          <a:xfrm>
            <a:off x="5562600" y="897711"/>
            <a:ext cx="3566532" cy="312071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5E3AC2-6501-B2BC-42DD-DB7C898801EE}"/>
              </a:ext>
            </a:extLst>
          </p:cNvPr>
          <p:cNvSpPr/>
          <p:nvPr/>
        </p:nvSpPr>
        <p:spPr>
          <a:xfrm>
            <a:off x="6172200" y="1828800"/>
            <a:ext cx="2971800" cy="609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238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7721C-FB3B-B488-D511-BD1088994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F8A4C4-E1EA-F855-437A-871D4FC53CE7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4) Use Crow’s Foot Notation for Relationships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38DA82E-2B93-893D-01E8-09F9DE818413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649C7-F5E2-E28C-C2BA-32C22C73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33" t="30740" r="10833" b="8519"/>
          <a:stretch/>
        </p:blipFill>
        <p:spPr>
          <a:xfrm>
            <a:off x="-92926" y="902949"/>
            <a:ext cx="923692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6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99023-81A8-AFBF-4272-5C12D251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2B45A2-AE18-38E0-6DDE-D56BE7A4193D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5) Generate SQL Code from </a:t>
            </a:r>
            <a:r>
              <a:rPr lang="en-US" sz="2800" b="1" dirty="0" err="1">
                <a:solidFill>
                  <a:schemeClr val="tx1"/>
                </a:solidFill>
                <a:latin typeface="+mj-lt"/>
              </a:rPr>
              <a:t>SqlDBM</a:t>
            </a:r>
            <a:endParaRPr lang="en-U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AE7D7AB-B90A-74F9-7D96-C17B68491C7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A62C4-DE53-63E3-C4E9-21A525543038}"/>
              </a:ext>
            </a:extLst>
          </p:cNvPr>
          <p:cNvSpPr txBox="1"/>
          <p:nvPr/>
        </p:nvSpPr>
        <p:spPr>
          <a:xfrm>
            <a:off x="-14748" y="914400"/>
            <a:ext cx="9082548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Our ERD is now complete in </a:t>
            </a:r>
            <a:r>
              <a:rPr lang="en-US" sz="2800" b="1" dirty="0" err="1">
                <a:latin typeface="+mj-lt"/>
              </a:rPr>
              <a:t>SqlDBM</a:t>
            </a:r>
            <a:r>
              <a:rPr lang="en-US" sz="2800" b="1" dirty="0">
                <a:latin typeface="+mj-lt"/>
              </a:rPr>
              <a:t>. Click on Forward Engineer – generate SQL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83476-CDDA-D50E-4189-31E1EE6BC3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18" b="20371"/>
          <a:stretch/>
        </p:blipFill>
        <p:spPr>
          <a:xfrm>
            <a:off x="12290" y="2362200"/>
            <a:ext cx="9144000" cy="36576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184FDA-DB53-2DA8-652B-A978033C191C}"/>
              </a:ext>
            </a:extLst>
          </p:cNvPr>
          <p:cNvSpPr/>
          <p:nvPr/>
        </p:nvSpPr>
        <p:spPr>
          <a:xfrm>
            <a:off x="76200" y="4023693"/>
            <a:ext cx="13716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5786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B3686-A385-9A37-A3A7-1CCE48A06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2789D5-2367-1C36-A871-3E6A23A88A95}"/>
              </a:ext>
            </a:extLst>
          </p:cNvPr>
          <p:cNvSpPr txBox="1"/>
          <p:nvPr/>
        </p:nvSpPr>
        <p:spPr>
          <a:xfrm>
            <a:off x="-14748" y="-4916"/>
            <a:ext cx="7710948" cy="131818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5) Generate SQL Code from </a:t>
            </a:r>
            <a:r>
              <a:rPr lang="en-US" sz="2800" b="1" dirty="0" err="1">
                <a:solidFill>
                  <a:schemeClr val="tx1"/>
                </a:solidFill>
                <a:latin typeface="+mj-lt"/>
              </a:rPr>
              <a:t>SqlDBM</a:t>
            </a:r>
            <a:r>
              <a:rPr lang="en-US" sz="2800" b="1" dirty="0">
                <a:solidFill>
                  <a:schemeClr val="tx1"/>
                </a:solidFill>
                <a:latin typeface="+mj-lt"/>
              </a:rPr>
              <a:t> (</a:t>
            </a:r>
            <a:r>
              <a:rPr lang="en-US" sz="2800" b="1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Optional as it may require a full-upgrade version</a:t>
            </a:r>
            <a:r>
              <a:rPr lang="en-US" sz="2800" b="1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BA14426-3EC0-022D-2D50-AF87426FC46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09A1A-BA13-7B58-9B0D-536F3D85862E}"/>
              </a:ext>
            </a:extLst>
          </p:cNvPr>
          <p:cNvSpPr txBox="1"/>
          <p:nvPr/>
        </p:nvSpPr>
        <p:spPr>
          <a:xfrm>
            <a:off x="-14748" y="1114491"/>
            <a:ext cx="9082548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Our ERD is now complete in </a:t>
            </a:r>
            <a:r>
              <a:rPr lang="en-US" sz="2800" b="1" dirty="0" err="1">
                <a:latin typeface="+mj-lt"/>
              </a:rPr>
              <a:t>SqlDBM</a:t>
            </a:r>
            <a:r>
              <a:rPr lang="en-US" sz="2800" b="1" dirty="0">
                <a:latin typeface="+mj-lt"/>
              </a:rPr>
              <a:t>. Click on Forward Engineer – generate SQL</a:t>
            </a:r>
            <a:endParaRPr lang="en-US" sz="2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E6CAC-5EB7-3CE1-1E6C-DF15B24831AE}"/>
              </a:ext>
            </a:extLst>
          </p:cNvPr>
          <p:cNvSpPr txBox="1"/>
          <p:nvPr/>
        </p:nvSpPr>
        <p:spPr>
          <a:xfrm>
            <a:off x="2458" y="2392907"/>
            <a:ext cx="915874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Check for missing Foreign Keys</a:t>
            </a:r>
            <a:r>
              <a:rPr lang="en-US" sz="2800" dirty="0">
                <a:latin typeface="+mj-lt"/>
              </a:rPr>
              <a:t> → Ensure all constraints are included.</a:t>
            </a:r>
          </a:p>
          <a:p>
            <a:pPr marL="803275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Copy and save the generated SQL script</a:t>
            </a:r>
            <a:r>
              <a:rPr lang="en-US" sz="2800" dirty="0">
                <a:latin typeface="+mj-lt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C8A26-53FD-00AA-B319-58CC2334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62" t="17408" r="25001" b="20371"/>
          <a:stretch/>
        </p:blipFill>
        <p:spPr>
          <a:xfrm>
            <a:off x="3886200" y="4181026"/>
            <a:ext cx="5257799" cy="244837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E4845F-D8A0-FCD0-D017-AF97C324AB2E}"/>
              </a:ext>
            </a:extLst>
          </p:cNvPr>
          <p:cNvSpPr/>
          <p:nvPr/>
        </p:nvSpPr>
        <p:spPr>
          <a:xfrm>
            <a:off x="7391400" y="6031238"/>
            <a:ext cx="13716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7715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BC71-8CF2-A42E-E84E-CC2BA172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BEA9EA-28FB-FB37-9CC4-B3299C3BD711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6) SQL Code for the Database Schema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DC3A46E-6497-8BBB-022E-530E219AB526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2B3CA-F94A-493A-9B07-8B8A1A1320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074"/>
          <a:stretch/>
        </p:blipFill>
        <p:spPr>
          <a:xfrm>
            <a:off x="0" y="3046819"/>
            <a:ext cx="9144000" cy="28765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7CBAD7-B24F-90FC-C4FE-40D520368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581" y="1093376"/>
            <a:ext cx="8813631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can Copy &amp; Paste this SQL into MySQL Workbench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Run the script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create tables and insert sample data.</a:t>
            </a:r>
          </a:p>
        </p:txBody>
      </p:sp>
    </p:spTree>
    <p:extLst>
      <p:ext uri="{BB962C8B-B14F-4D97-AF65-F5344CB8AC3E}">
        <p14:creationId xmlns:p14="http://schemas.microsoft.com/office/powerpoint/2010/main" val="983653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7DB86-DDC8-F8EB-4530-764C4097D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9BAAC-A471-77FB-2DE1-D225FB5F370E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6) SQL Code for the Database Schema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4A38ACB-774C-E5E3-8828-68067F3D47C2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E829F3-EF2B-7EE4-432D-1F780684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37"/>
          <a:stretch/>
        </p:blipFill>
        <p:spPr>
          <a:xfrm>
            <a:off x="-14748" y="1038225"/>
            <a:ext cx="9144000" cy="478155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011E5F-7FDA-1094-1786-B0AF27E4D048}"/>
              </a:ext>
            </a:extLst>
          </p:cNvPr>
          <p:cNvSpPr/>
          <p:nvPr/>
        </p:nvSpPr>
        <p:spPr>
          <a:xfrm>
            <a:off x="1676400" y="1752600"/>
            <a:ext cx="2286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713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8D7B8-61B2-F901-7B62-2660C45DF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6B6F61-8EE0-39F0-FDA6-8068DD8E8DA3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6) SQL Code for the Database Schema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518ED5B-9681-E489-2226-3459D9962BF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D61B0-9947-CB6D-FE42-69A050EAB220}"/>
              </a:ext>
            </a:extLst>
          </p:cNvPr>
          <p:cNvSpPr txBox="1"/>
          <p:nvPr/>
        </p:nvSpPr>
        <p:spPr>
          <a:xfrm>
            <a:off x="0" y="990600"/>
            <a:ext cx="4640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Verify the data</a:t>
            </a:r>
            <a:r>
              <a:rPr lang="en-US" sz="2800" dirty="0">
                <a:latin typeface="+mj-lt"/>
              </a:rPr>
              <a:t> using</a:t>
            </a:r>
            <a:endParaRPr lang="en-AU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F58BF-8A64-41F7-2A7A-7CC8182E5B29}"/>
              </a:ext>
            </a:extLst>
          </p:cNvPr>
          <p:cNvSpPr txBox="1"/>
          <p:nvPr/>
        </p:nvSpPr>
        <p:spPr>
          <a:xfrm>
            <a:off x="76200" y="1613118"/>
            <a:ext cx="6656439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Patient;</a:t>
            </a: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Doctor;</a:t>
            </a: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Appointment;</a:t>
            </a: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Visit;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CE3ECE-EBBB-09EE-DFB0-530C307D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833" b="38148"/>
          <a:stretch/>
        </p:blipFill>
        <p:spPr>
          <a:xfrm>
            <a:off x="76200" y="3458526"/>
            <a:ext cx="5781140" cy="339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20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94108-0F97-F352-DCF2-4ED28571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1CB806-93F5-F76D-4D78-D07A3B62BEFD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6) SQL Code for the Database Schema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4CBD829-67B2-A8D5-F1F9-FA89BD8336F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E72F9-2295-BFA2-D209-1FA7FEEB0372}"/>
              </a:ext>
            </a:extLst>
          </p:cNvPr>
          <p:cNvSpPr txBox="1"/>
          <p:nvPr/>
        </p:nvSpPr>
        <p:spPr>
          <a:xfrm>
            <a:off x="0" y="990600"/>
            <a:ext cx="7710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View Created Tables in MySQL Workbench</a:t>
            </a:r>
            <a:endParaRPr lang="en-AU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7F982-C7E6-AF5D-F16C-1AB68B913C82}"/>
              </a:ext>
            </a:extLst>
          </p:cNvPr>
          <p:cNvSpPr txBox="1"/>
          <p:nvPr/>
        </p:nvSpPr>
        <p:spPr>
          <a:xfrm>
            <a:off x="0" y="1530706"/>
            <a:ext cx="7130144" cy="5196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 MySQL Workbench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left panel (Navigator)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under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Schemas section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808038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refresh icon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next to "Schemas".</a:t>
            </a:r>
          </a:p>
          <a:p>
            <a:pPr marL="808038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your database (e.g.,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MedicalClinicDB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</a:t>
            </a:r>
          </a:p>
          <a:p>
            <a:pPr marL="808038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Expand it by clicking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"+"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sign.</a:t>
            </a:r>
          </a:p>
          <a:p>
            <a:pPr marL="808038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"Tables"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see the list of tables.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0FC4AF-51AB-A6D0-3D28-D5871A94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5833" b="42593"/>
          <a:stretch/>
        </p:blipFill>
        <p:spPr>
          <a:xfrm>
            <a:off x="7130144" y="1530705"/>
            <a:ext cx="2013856" cy="45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78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344F0-4D32-F83A-C227-104F53FE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E877691-A768-7C0A-4E13-593472B2B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25" y="450786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2989850-24C7-3D4E-0C80-B19E5B47637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D63F101-BB07-9628-4DE5-8E7F0BF66960}"/>
              </a:ext>
            </a:extLst>
          </p:cNvPr>
          <p:cNvSpPr txBox="1"/>
          <p:nvPr/>
        </p:nvSpPr>
        <p:spPr>
          <a:xfrm>
            <a:off x="352425" y="916114"/>
            <a:ext cx="8791575" cy="581075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286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Assessment Task 3: Capstone Database Project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Description: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Students will design, implement, and manage a </a:t>
            </a:r>
            <a:r>
              <a:rPr lang="en-US" sz="2800" b="1" dirty="0">
                <a:latin typeface="+mj-lt"/>
              </a:rPr>
              <a:t>database system</a:t>
            </a:r>
            <a:r>
              <a:rPr lang="en-US" sz="2800" dirty="0">
                <a:latin typeface="+mj-lt"/>
              </a:rPr>
              <a:t> using </a:t>
            </a:r>
            <a:r>
              <a:rPr lang="en-US" sz="2800" b="1" dirty="0">
                <a:latin typeface="+mj-lt"/>
              </a:rPr>
              <a:t>Azure SQL Database Management System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>
                <a:latin typeface="+mj-lt"/>
              </a:rPr>
              <a:t>SQL programming</a:t>
            </a:r>
            <a:r>
              <a:rPr lang="en-US" sz="2800" dirty="0">
                <a:latin typeface="+mj-lt"/>
              </a:rPr>
              <a:t>. This task involves: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Logical and Physical Database Design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SQL Queries for Data Manipulation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Database Security Enhancements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Report on Security and Ethical Considerations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5970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DC490-48CF-DD52-DA15-7848653DB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375963-682B-3B63-68FA-B612CE903D63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6) SQL Code for the Database Schema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6FC0AEB-A1F6-5616-48A8-B2CDD0E9E1A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688F4-6D6F-B129-DED9-F363595FF670}"/>
              </a:ext>
            </a:extLst>
          </p:cNvPr>
          <p:cNvSpPr txBox="1"/>
          <p:nvPr/>
        </p:nvSpPr>
        <p:spPr>
          <a:xfrm>
            <a:off x="12865" y="853037"/>
            <a:ext cx="7130144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Double Click to See each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EFAA6-08EC-C324-6C82-E8CA686521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66" b="32222"/>
          <a:stretch/>
        </p:blipFill>
        <p:spPr>
          <a:xfrm>
            <a:off x="76200" y="1981200"/>
            <a:ext cx="89916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984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DC49B-485D-249D-7C51-82940730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51E4FD-D4BC-5451-21DE-83ED337D0EEF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6) SQL Code for the Database Schema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30D0CFC-E578-CD6C-26CE-893C3B02134C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5243E-D34D-533F-152E-AFA273A125F8}"/>
              </a:ext>
            </a:extLst>
          </p:cNvPr>
          <p:cNvSpPr txBox="1"/>
          <p:nvPr/>
        </p:nvSpPr>
        <p:spPr>
          <a:xfrm>
            <a:off x="12865" y="853037"/>
            <a:ext cx="7130144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SQL command to show all tables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BA26-A281-7540-E5FA-0645E0BE0A05}"/>
              </a:ext>
            </a:extLst>
          </p:cNvPr>
          <p:cNvSpPr txBox="1"/>
          <p:nvPr/>
        </p:nvSpPr>
        <p:spPr>
          <a:xfrm>
            <a:off x="152400" y="1828800"/>
            <a:ext cx="8763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SHOW TABLES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medicalclinicdb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60982-A0CB-2E4C-67D9-F38DD2C0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" b="35185"/>
          <a:stretch/>
        </p:blipFill>
        <p:spPr>
          <a:xfrm>
            <a:off x="12865" y="2671213"/>
            <a:ext cx="913113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50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C7B84-6C97-26F6-0252-9688DECC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82FAEB-783E-0D09-B454-376E9E3E638A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6) SQL Code for the Database Schema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7C4146E-3405-D4D2-1201-D4212970BCA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94822-C2C3-F5AD-2AEB-5339A5565D4B}"/>
              </a:ext>
            </a:extLst>
          </p:cNvPr>
          <p:cNvSpPr txBox="1"/>
          <p:nvPr/>
        </p:nvSpPr>
        <p:spPr>
          <a:xfrm>
            <a:off x="12865" y="853037"/>
            <a:ext cx="7130144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See all tables graphically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5C957-6B88-ABCD-C220-8982AF211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99" y="1567213"/>
            <a:ext cx="9123701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Reverse Engineer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your database 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medicalclinicdb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MySQL Workbench will generate an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ER diagram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showing all tables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and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relationships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F0F80-238A-CB3E-5668-0B09F8AA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167" b="66721"/>
          <a:stretch/>
        </p:blipFill>
        <p:spPr>
          <a:xfrm>
            <a:off x="3900555" y="3674639"/>
            <a:ext cx="5243445" cy="318336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4AC0F8-4CA6-8259-BE8B-FCFBE3E476EF}"/>
              </a:ext>
            </a:extLst>
          </p:cNvPr>
          <p:cNvSpPr/>
          <p:nvPr/>
        </p:nvSpPr>
        <p:spPr>
          <a:xfrm>
            <a:off x="5791200" y="5038494"/>
            <a:ext cx="32004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1496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B7722-ACC2-8394-2F42-1AAE545A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899F7B-76E6-07B3-D9A6-3A6C461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00" t="5555" r="20000" b="10000"/>
          <a:stretch/>
        </p:blipFill>
        <p:spPr>
          <a:xfrm>
            <a:off x="1066800" y="1371600"/>
            <a:ext cx="7010400" cy="554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91C476-7720-ED23-E26A-508244150C8B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6) SQL Code for the Database Schema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44E5160-77E7-0F74-A468-FF76E6EBFF5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B820F-E920-03F9-59BD-8D18877315EA}"/>
              </a:ext>
            </a:extLst>
          </p:cNvPr>
          <p:cNvSpPr txBox="1"/>
          <p:nvPr/>
        </p:nvSpPr>
        <p:spPr>
          <a:xfrm>
            <a:off x="12865" y="853037"/>
            <a:ext cx="7130144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See all tables graphically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6937336-A67F-C26C-90D9-B9A8E14B2057}"/>
              </a:ext>
            </a:extLst>
          </p:cNvPr>
          <p:cNvSpPr/>
          <p:nvPr/>
        </p:nvSpPr>
        <p:spPr>
          <a:xfrm>
            <a:off x="6705600" y="6466676"/>
            <a:ext cx="6096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1804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CF762-1091-5814-0CE2-4F26171A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A889C-107F-5363-3AB8-A0A625ED92BB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6) SQL Code for the Database Schema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8D4A3D8-5764-3EA5-882F-BB1DDF882099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E199C-B7B2-6B92-7499-690230C0F918}"/>
              </a:ext>
            </a:extLst>
          </p:cNvPr>
          <p:cNvSpPr txBox="1"/>
          <p:nvPr/>
        </p:nvSpPr>
        <p:spPr>
          <a:xfrm>
            <a:off x="12865" y="853037"/>
            <a:ext cx="7130144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See all tables graphically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CC572-8EB7-44BB-A693-3FD41A33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00" t="5556" r="20000" b="11482"/>
          <a:stretch/>
        </p:blipFill>
        <p:spPr>
          <a:xfrm>
            <a:off x="1447800" y="1608952"/>
            <a:ext cx="6248400" cy="485986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B46F35-B0C5-D665-1711-0E3DD88E4B7B}"/>
              </a:ext>
            </a:extLst>
          </p:cNvPr>
          <p:cNvSpPr/>
          <p:nvPr/>
        </p:nvSpPr>
        <p:spPr>
          <a:xfrm>
            <a:off x="6466503" y="6119414"/>
            <a:ext cx="6096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96672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70342-6EE6-0041-AED5-9D81272EB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DA4997-08F8-927A-ADC6-09379C58F8A7}"/>
              </a:ext>
            </a:extLst>
          </p:cNvPr>
          <p:cNvSpPr txBox="1"/>
          <p:nvPr/>
        </p:nvSpPr>
        <p:spPr>
          <a:xfrm>
            <a:off x="-14748" y="-4916"/>
            <a:ext cx="7710948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Step 6) SQL Code for the Database Schema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F367347-1B70-39D6-8AF4-42008A5409C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03C48-B340-7D7A-A385-DD040D713EED}"/>
              </a:ext>
            </a:extLst>
          </p:cNvPr>
          <p:cNvSpPr txBox="1"/>
          <p:nvPr/>
        </p:nvSpPr>
        <p:spPr>
          <a:xfrm>
            <a:off x="12865" y="853037"/>
            <a:ext cx="7840984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See all tables graphically on MySQL Workbench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CCA0A-8A6F-5672-838E-1F828C1F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46"/>
          <a:stretch/>
        </p:blipFill>
        <p:spPr>
          <a:xfrm>
            <a:off x="-12865" y="1524888"/>
            <a:ext cx="9144000" cy="48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8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88500-BDF7-D02C-8FEF-A36852280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6EE0189-4AA4-D3FF-29FB-FDE735DA77B2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DEFDD-BEFA-E42F-738F-D32067332681}"/>
              </a:ext>
            </a:extLst>
          </p:cNvPr>
          <p:cNvSpPr txBox="1"/>
          <p:nvPr/>
        </p:nvSpPr>
        <p:spPr>
          <a:xfrm>
            <a:off x="-16726" y="0"/>
            <a:ext cx="9160726" cy="26108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What is this ERD about?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This </a:t>
            </a:r>
            <a:r>
              <a:rPr lang="en-US" sz="2800" b="1" dirty="0">
                <a:latin typeface="+mj-lt"/>
              </a:rPr>
              <a:t>ERD (Entity-Relationship Diagram)</a:t>
            </a:r>
            <a:r>
              <a:rPr lang="en-US" sz="2800" dirty="0">
                <a:latin typeface="+mj-lt"/>
              </a:rPr>
              <a:t> shows how a </a:t>
            </a:r>
            <a:r>
              <a:rPr lang="en-US" sz="2800" b="1" dirty="0">
                <a:latin typeface="+mj-lt"/>
              </a:rPr>
              <a:t>Medical Clinic Database</a:t>
            </a:r>
            <a:r>
              <a:rPr lang="en-US" sz="2800" dirty="0">
                <a:latin typeface="+mj-lt"/>
              </a:rPr>
              <a:t> is structured. It helps us understand </a:t>
            </a:r>
            <a:r>
              <a:rPr lang="en-US" sz="2800" b="1" dirty="0">
                <a:latin typeface="+mj-lt"/>
              </a:rPr>
              <a:t>how different tables (entities) are related</a:t>
            </a:r>
            <a:r>
              <a:rPr lang="en-US" sz="2800" dirty="0">
                <a:latin typeface="+mj-lt"/>
              </a:rPr>
              <a:t> to each other.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A6202-1200-D949-92A0-B5D60DA775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4419600" y="3248075"/>
            <a:ext cx="4724400" cy="35913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45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9299-5CD5-36C9-39EC-AE203431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8B06B5-84E5-CEFB-1C8D-A1724EFBEC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4419600" y="3248075"/>
            <a:ext cx="4724400" cy="35913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ED58C089-9ED8-E844-D088-3F0519DAF5A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C2946-47E5-79E1-305B-F484DA185914}"/>
              </a:ext>
            </a:extLst>
          </p:cNvPr>
          <p:cNvSpPr txBox="1"/>
          <p:nvPr/>
        </p:nvSpPr>
        <p:spPr>
          <a:xfrm>
            <a:off x="-7642" y="18585"/>
            <a:ext cx="9151642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Patient Table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Stores </a:t>
            </a:r>
            <a:r>
              <a:rPr lang="en-US" sz="2800" b="1" dirty="0">
                <a:latin typeface="+mj-lt"/>
              </a:rPr>
              <a:t>basic information about patients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Includes </a:t>
            </a:r>
            <a:r>
              <a:rPr lang="en-US" sz="2800" b="1" dirty="0" err="1">
                <a:latin typeface="+mj-lt"/>
              </a:rPr>
              <a:t>PatientID</a:t>
            </a:r>
            <a:r>
              <a:rPr lang="en-US" sz="2800" dirty="0">
                <a:latin typeface="+mj-lt"/>
              </a:rPr>
              <a:t> (Primary Key), Name, Date of Birth, Gender, Address, Contact Info, and Medical History.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Each </a:t>
            </a:r>
            <a:r>
              <a:rPr lang="en-US" sz="2800" b="1" dirty="0">
                <a:latin typeface="+mj-lt"/>
              </a:rPr>
              <a:t>patient can have multiple appointments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1247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3B939-C14C-72AB-1E41-77A0DCB7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1ED077-8C9C-F2EF-8D1F-493A37BB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4419600" y="3248075"/>
            <a:ext cx="4724400" cy="35913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CCE66DB-9BF8-E3D6-EDA4-DF405ECA20A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A8806-0D05-6431-C280-0A344290DB1C}"/>
              </a:ext>
            </a:extLst>
          </p:cNvPr>
          <p:cNvSpPr txBox="1"/>
          <p:nvPr/>
        </p:nvSpPr>
        <p:spPr>
          <a:xfrm>
            <a:off x="-7642" y="18585"/>
            <a:ext cx="9151642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>
                <a:latin typeface="+mj-lt"/>
              </a:rPr>
              <a:t>Doctor Table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Contains details of </a:t>
            </a:r>
            <a:r>
              <a:rPr lang="en-US" sz="2800" b="1" dirty="0">
                <a:latin typeface="+mj-lt"/>
              </a:rPr>
              <a:t>doctors</a:t>
            </a:r>
            <a:r>
              <a:rPr lang="en-US" sz="2800" dirty="0">
                <a:latin typeface="+mj-lt"/>
              </a:rPr>
              <a:t> in the clinic.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Includes </a:t>
            </a:r>
            <a:r>
              <a:rPr lang="en-US" sz="2800" b="1" dirty="0" err="1">
                <a:latin typeface="+mj-lt"/>
              </a:rPr>
              <a:t>DoctorID</a:t>
            </a:r>
            <a:r>
              <a:rPr lang="en-US" sz="2800" dirty="0">
                <a:latin typeface="+mj-lt"/>
              </a:rPr>
              <a:t> (Primary Key), Name, Specialization, and Contact Info.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One doctor can handle multiple appointments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1454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57844-1117-5996-F711-9EE5E902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33C1C3-53B2-37B7-DB4C-9C5E7FD0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5334000" y="3943173"/>
            <a:ext cx="3810000" cy="289624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2894301-BFAC-9E26-26FD-21B3709F8941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B6D11-D46E-40E9-7395-3F52CB47C60C}"/>
              </a:ext>
            </a:extLst>
          </p:cNvPr>
          <p:cNvSpPr txBox="1"/>
          <p:nvPr/>
        </p:nvSpPr>
        <p:spPr>
          <a:xfrm>
            <a:off x="-7642" y="18585"/>
            <a:ext cx="9151642" cy="45498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>
                <a:latin typeface="+mj-lt"/>
              </a:rPr>
              <a:t>Appointment Table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Tracks </a:t>
            </a:r>
            <a:r>
              <a:rPr lang="en-US" sz="2800" b="1" dirty="0">
                <a:latin typeface="+mj-lt"/>
              </a:rPr>
              <a:t>appointments between patients and doctors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Includes </a:t>
            </a:r>
            <a:r>
              <a:rPr lang="en-US" sz="2800" b="1" dirty="0" err="1">
                <a:latin typeface="+mj-lt"/>
              </a:rPr>
              <a:t>AppointmentID</a:t>
            </a:r>
            <a:r>
              <a:rPr lang="en-US" sz="2800" dirty="0">
                <a:latin typeface="+mj-lt"/>
              </a:rPr>
              <a:t> (Primary Key), </a:t>
            </a:r>
            <a:r>
              <a:rPr lang="en-US" sz="2800" dirty="0" err="1">
                <a:latin typeface="+mj-lt"/>
              </a:rPr>
              <a:t>PatientID</a:t>
            </a:r>
            <a:r>
              <a:rPr lang="en-US" sz="2800" dirty="0">
                <a:latin typeface="+mj-lt"/>
              </a:rPr>
              <a:t> (Foreign Key), </a:t>
            </a:r>
            <a:r>
              <a:rPr lang="en-US" sz="2800" dirty="0" err="1">
                <a:latin typeface="+mj-lt"/>
              </a:rPr>
              <a:t>DoctorID</a:t>
            </a:r>
            <a:r>
              <a:rPr lang="en-US" sz="2800" dirty="0">
                <a:latin typeface="+mj-lt"/>
              </a:rPr>
              <a:t> (Foreign Key), Appointment Date, and Status.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Each appointment belongs to ONE patient and ONE doctor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716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7C2B1-3772-40FE-4796-3F34DA5F5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1D18D0D-492D-58CD-F74D-BF33B14E7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25" y="450786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7E334CB-E382-7715-8463-55FF29C6901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B82CD01-8A85-05F4-13A6-28DBFC8D0434}"/>
              </a:ext>
            </a:extLst>
          </p:cNvPr>
          <p:cNvSpPr txBox="1"/>
          <p:nvPr/>
        </p:nvSpPr>
        <p:spPr>
          <a:xfrm>
            <a:off x="0" y="1067882"/>
            <a:ext cx="9144000" cy="52341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2865" rIns="0" bIns="0" rtlCol="0">
            <a:spAutoFit/>
          </a:bodyPr>
          <a:lstStyle/>
          <a:p>
            <a:r>
              <a:rPr lang="en-US" sz="2800" b="1" dirty="0">
                <a:latin typeface="+mj-lt"/>
              </a:rPr>
              <a:t>Objective: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Students must demonstrate their ability to design </a:t>
            </a:r>
            <a:r>
              <a:rPr lang="en-US" sz="2800" b="1" dirty="0">
                <a:latin typeface="+mj-lt"/>
              </a:rPr>
              <a:t>secure, scalable, and efficient</a:t>
            </a:r>
            <a:r>
              <a:rPr lang="en-US" sz="2800" dirty="0">
                <a:latin typeface="+mj-lt"/>
              </a:rPr>
              <a:t> databases while considering </a:t>
            </a:r>
            <a:r>
              <a:rPr lang="en-US" sz="2800" b="1" dirty="0">
                <a:latin typeface="+mj-lt"/>
              </a:rPr>
              <a:t>ethical data management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Submission Type:</a:t>
            </a:r>
            <a:r>
              <a:rPr lang="en-US" sz="2800" dirty="0">
                <a:latin typeface="+mj-lt"/>
              </a:rPr>
              <a:t> Individual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Assessment Method:</a:t>
            </a:r>
            <a:r>
              <a:rPr lang="en-US" sz="2800" dirty="0">
                <a:latin typeface="+mj-lt"/>
              </a:rPr>
              <a:t> Practical Task + Report + Presentation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Deliverables: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Database File + SQL Code + Written Report + Presentation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Weighting:</a:t>
            </a:r>
            <a:r>
              <a:rPr lang="en-US" sz="2800" dirty="0">
                <a:latin typeface="+mj-lt"/>
              </a:rPr>
              <a:t> 40%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Learning Outcomes Assessed:</a:t>
            </a:r>
            <a:r>
              <a:rPr lang="en-US" sz="2800" dirty="0">
                <a:latin typeface="+mj-lt"/>
              </a:rPr>
              <a:t> LO2, LO3, LO4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latin typeface="+mj-lt"/>
              </a:rPr>
              <a:t>This capstone project reinforces the application of database principles in real-world </a:t>
            </a:r>
            <a:r>
              <a:rPr lang="en-US" sz="2800" b="1" dirty="0" err="1">
                <a:latin typeface="+mj-lt"/>
              </a:rPr>
              <a:t>organisational</a:t>
            </a:r>
            <a:r>
              <a:rPr lang="en-US" sz="2800" b="1" dirty="0">
                <a:latin typeface="+mj-lt"/>
              </a:rPr>
              <a:t> scenarios.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77215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50A08-2689-A3B7-2BE5-97CB44F3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05B928-0049-4746-1D6F-08687700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5334000" y="3943173"/>
            <a:ext cx="3810000" cy="289624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3DFBBE4-7BF6-FA6A-6D79-90B5CF80CFD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C6EAC-AA32-8D26-D6A2-57C492E8588F}"/>
              </a:ext>
            </a:extLst>
          </p:cNvPr>
          <p:cNvSpPr txBox="1"/>
          <p:nvPr/>
        </p:nvSpPr>
        <p:spPr>
          <a:xfrm>
            <a:off x="-7642" y="18585"/>
            <a:ext cx="9151642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sz="2800" b="1" dirty="0">
                <a:latin typeface="+mj-lt"/>
              </a:rPr>
              <a:t>Visit Table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After an appointment, a </a:t>
            </a:r>
            <a:r>
              <a:rPr lang="en-US" sz="2800" b="1" dirty="0">
                <a:latin typeface="+mj-lt"/>
              </a:rPr>
              <a:t>visit record is created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Includes </a:t>
            </a:r>
            <a:r>
              <a:rPr lang="en-US" sz="2800" b="1" dirty="0" err="1">
                <a:latin typeface="+mj-lt"/>
              </a:rPr>
              <a:t>VisitID</a:t>
            </a:r>
            <a:r>
              <a:rPr lang="en-US" sz="2800" dirty="0">
                <a:latin typeface="+mj-lt"/>
              </a:rPr>
              <a:t> (Primary Key), </a:t>
            </a:r>
            <a:r>
              <a:rPr lang="en-US" sz="2800" dirty="0" err="1">
                <a:latin typeface="+mj-lt"/>
              </a:rPr>
              <a:t>AppointmentID</a:t>
            </a:r>
            <a:r>
              <a:rPr lang="en-US" sz="2800" dirty="0">
                <a:latin typeface="+mj-lt"/>
              </a:rPr>
              <a:t> (Foreign Key), Visit Date, and Notes.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Each appointment results in ONE visit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2553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6C0F9-6538-5A81-968D-F81B6C83D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031614-47EA-E438-D057-7B043793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5334000" y="3943173"/>
            <a:ext cx="3810000" cy="289624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84C27D2B-AD9C-2AB9-DC13-43787EDAFF4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5D217-59EE-C435-1D0A-BDE4B83089FA}"/>
              </a:ext>
            </a:extLst>
          </p:cNvPr>
          <p:cNvSpPr txBox="1"/>
          <p:nvPr/>
        </p:nvSpPr>
        <p:spPr>
          <a:xfrm>
            <a:off x="-7642" y="18585"/>
            <a:ext cx="9151642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sz="2800" b="1" dirty="0">
                <a:latin typeface="+mj-lt"/>
              </a:rPr>
              <a:t>Diagnosis Table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Stores </a:t>
            </a:r>
            <a:r>
              <a:rPr lang="en-US" sz="2800" b="1" dirty="0">
                <a:latin typeface="+mj-lt"/>
              </a:rPr>
              <a:t>diagnoses given during visits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Includes </a:t>
            </a:r>
            <a:r>
              <a:rPr lang="en-US" sz="2800" b="1" dirty="0" err="1">
                <a:latin typeface="+mj-lt"/>
              </a:rPr>
              <a:t>DiagnosisID</a:t>
            </a:r>
            <a:r>
              <a:rPr lang="en-US" sz="2800" dirty="0">
                <a:latin typeface="+mj-lt"/>
              </a:rPr>
              <a:t> (Primary Key), </a:t>
            </a:r>
            <a:r>
              <a:rPr lang="en-US" sz="2800" dirty="0" err="1">
                <a:latin typeface="+mj-lt"/>
              </a:rPr>
              <a:t>VisitID</a:t>
            </a:r>
            <a:r>
              <a:rPr lang="en-US" sz="2800" dirty="0">
                <a:latin typeface="+mj-lt"/>
              </a:rPr>
              <a:t> (Foreign Key), and Diagnosis Details.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One visit can have multiple diagnoses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197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FCE70-9E87-728C-F6CA-4864D2B87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47556F-79BC-945E-6B92-FCDBA2AD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5334000" y="3943173"/>
            <a:ext cx="3810000" cy="289624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8574129-B981-9D14-3FE0-BDF75EC61DA2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91C9E-A8F4-A829-68E6-DB10726F6A49}"/>
              </a:ext>
            </a:extLst>
          </p:cNvPr>
          <p:cNvSpPr txBox="1"/>
          <p:nvPr/>
        </p:nvSpPr>
        <p:spPr>
          <a:xfrm>
            <a:off x="-7642" y="18585"/>
            <a:ext cx="9151642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US" sz="2800" b="1" dirty="0">
                <a:latin typeface="+mj-lt"/>
              </a:rPr>
              <a:t> Treatment Table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Stores </a:t>
            </a:r>
            <a:r>
              <a:rPr lang="en-US" sz="2800" b="1" dirty="0">
                <a:latin typeface="+mj-lt"/>
              </a:rPr>
              <a:t>treatments prescribed</a:t>
            </a:r>
            <a:r>
              <a:rPr lang="en-US" sz="2800" dirty="0">
                <a:latin typeface="+mj-lt"/>
              </a:rPr>
              <a:t> during a visit.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Includes </a:t>
            </a:r>
            <a:r>
              <a:rPr lang="en-US" sz="2800" b="1" dirty="0" err="1">
                <a:latin typeface="+mj-lt"/>
              </a:rPr>
              <a:t>TreatmentID</a:t>
            </a:r>
            <a:r>
              <a:rPr lang="en-US" sz="2800" dirty="0">
                <a:latin typeface="+mj-lt"/>
              </a:rPr>
              <a:t> (Primary Key), </a:t>
            </a:r>
            <a:r>
              <a:rPr lang="en-US" sz="2800" dirty="0" err="1">
                <a:latin typeface="+mj-lt"/>
              </a:rPr>
              <a:t>VisitID</a:t>
            </a:r>
            <a:r>
              <a:rPr lang="en-US" sz="2800" dirty="0">
                <a:latin typeface="+mj-lt"/>
              </a:rPr>
              <a:t> (Foreign Key), and Treatment Details.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One visit can have multiple treatments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2858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F61E-3420-F5B9-8D72-6329670F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EDC47-462C-C02D-2C48-ADF0C1FB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5334000" y="3943173"/>
            <a:ext cx="3810000" cy="289624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6B2BD803-237B-0C3E-0F58-7454EB04115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B4F1E-1E3B-7B2D-2CC7-D681B2A43D3E}"/>
              </a:ext>
            </a:extLst>
          </p:cNvPr>
          <p:cNvSpPr txBox="1"/>
          <p:nvPr/>
        </p:nvSpPr>
        <p:spPr>
          <a:xfrm>
            <a:off x="-7642" y="18585"/>
            <a:ext cx="9151642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r>
              <a:rPr lang="en-US" sz="2800" b="1" dirty="0">
                <a:latin typeface="+mj-lt"/>
              </a:rPr>
              <a:t>Bill Table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Stores </a:t>
            </a:r>
            <a:r>
              <a:rPr lang="en-US" sz="2800" b="1" dirty="0">
                <a:latin typeface="+mj-lt"/>
              </a:rPr>
              <a:t>billing details for each visit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Includes </a:t>
            </a:r>
            <a:r>
              <a:rPr lang="en-US" sz="2800" b="1" dirty="0" err="1">
                <a:latin typeface="+mj-lt"/>
              </a:rPr>
              <a:t>BillID</a:t>
            </a:r>
            <a:r>
              <a:rPr lang="en-US" sz="2800" dirty="0">
                <a:latin typeface="+mj-lt"/>
              </a:rPr>
              <a:t> (Primary Key), </a:t>
            </a:r>
            <a:r>
              <a:rPr lang="en-US" sz="2800" dirty="0" err="1">
                <a:latin typeface="+mj-lt"/>
              </a:rPr>
              <a:t>VisitID</a:t>
            </a:r>
            <a:r>
              <a:rPr lang="en-US" sz="2800" dirty="0">
                <a:latin typeface="+mj-lt"/>
              </a:rPr>
              <a:t> (Foreign Key), Amount, and Status (Pending, Paid, etc.).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Each visit generates ONE bill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6682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CA2DA-3380-B488-6288-283A7D1E9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F9BBA8-DA5E-D6AC-48C0-B9325E62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5334000" y="3943173"/>
            <a:ext cx="3810000" cy="289624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6F178907-C6F0-1AC6-BB41-3FFFEA63B81F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FFFC7-7132-36F3-0E4B-24DB716F82E5}"/>
              </a:ext>
            </a:extLst>
          </p:cNvPr>
          <p:cNvSpPr txBox="1"/>
          <p:nvPr/>
        </p:nvSpPr>
        <p:spPr>
          <a:xfrm>
            <a:off x="-7642" y="18585"/>
            <a:ext cx="9151642" cy="39035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8"/>
            </a:pPr>
            <a:r>
              <a:rPr lang="en-US" sz="2800" b="1" dirty="0">
                <a:latin typeface="+mj-lt"/>
              </a:rPr>
              <a:t>Payment Table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Stores details of </a:t>
            </a:r>
            <a:r>
              <a:rPr lang="en-US" sz="2800" b="1" dirty="0">
                <a:latin typeface="+mj-lt"/>
              </a:rPr>
              <a:t>payments made by patients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Includes </a:t>
            </a:r>
            <a:r>
              <a:rPr lang="en-US" sz="2800" b="1" dirty="0" err="1">
                <a:latin typeface="+mj-lt"/>
              </a:rPr>
              <a:t>PaymentID</a:t>
            </a:r>
            <a:r>
              <a:rPr lang="en-US" sz="2800" dirty="0">
                <a:latin typeface="+mj-lt"/>
              </a:rPr>
              <a:t> (Primary Key), Payment Date, Amount Paid, and Payment Method (Cash, Credit Card, Insurance, etc.).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One payment can cover multiple bills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5045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338C5-43C7-195A-1C44-8FE330757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61CD7C-EFE8-9823-60FA-0C74F185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5334000" y="3943173"/>
            <a:ext cx="3810000" cy="289624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FED341EC-BD7B-E593-0925-1E3A29C2856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F832C-0B18-52C1-0885-A382FC4291AA}"/>
              </a:ext>
            </a:extLst>
          </p:cNvPr>
          <p:cNvSpPr txBox="1"/>
          <p:nvPr/>
        </p:nvSpPr>
        <p:spPr>
          <a:xfrm>
            <a:off x="-7642" y="18585"/>
            <a:ext cx="9151642" cy="39035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9"/>
            </a:pPr>
            <a:r>
              <a:rPr lang="en-US" sz="2800" b="1" dirty="0" err="1">
                <a:latin typeface="+mj-lt"/>
              </a:rPr>
              <a:t>PaymentBill</a:t>
            </a:r>
            <a:r>
              <a:rPr lang="en-US" sz="2800" b="1" dirty="0">
                <a:latin typeface="+mj-lt"/>
              </a:rPr>
              <a:t> Table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 </a:t>
            </a:r>
            <a:r>
              <a:rPr lang="en-US" sz="2800" b="1" dirty="0">
                <a:latin typeface="+mj-lt"/>
              </a:rPr>
              <a:t>junction table</a:t>
            </a:r>
            <a:r>
              <a:rPr lang="en-US" sz="2800" dirty="0">
                <a:latin typeface="+mj-lt"/>
              </a:rPr>
              <a:t> (for many-to-many relationships).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Connects </a:t>
            </a:r>
            <a:r>
              <a:rPr lang="en-US" sz="2800" b="1" dirty="0">
                <a:latin typeface="+mj-lt"/>
              </a:rPr>
              <a:t>payments to bills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Includes </a:t>
            </a:r>
            <a:r>
              <a:rPr lang="en-US" sz="2800" b="1" dirty="0" err="1">
                <a:latin typeface="+mj-lt"/>
              </a:rPr>
              <a:t>PaymentID</a:t>
            </a:r>
            <a:r>
              <a:rPr lang="en-US" sz="2800" b="1" dirty="0">
                <a:latin typeface="+mj-lt"/>
              </a:rPr>
              <a:t> and </a:t>
            </a:r>
            <a:r>
              <a:rPr lang="en-US" sz="2800" b="1" dirty="0" err="1">
                <a:latin typeface="+mj-lt"/>
              </a:rPr>
              <a:t>BillID</a:t>
            </a:r>
            <a:r>
              <a:rPr lang="en-US" sz="2800" b="1" dirty="0">
                <a:latin typeface="+mj-lt"/>
              </a:rPr>
              <a:t> (Foreign Keys)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One bill can be paid in multiple payments, and one payment can cover multiple bills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02967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2900F-9A5E-C586-7270-29F6937C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E26330B-550C-ABFF-0FF3-2911547CCB6E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890E8-9EE8-B797-D7D5-F536DC49544E}"/>
              </a:ext>
            </a:extLst>
          </p:cNvPr>
          <p:cNvSpPr txBox="1"/>
          <p:nvPr/>
        </p:nvSpPr>
        <p:spPr>
          <a:xfrm>
            <a:off x="-7642" y="18585"/>
            <a:ext cx="9151642" cy="44012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Understanding Relationships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One-to-Many (1:M) Relationships</a:t>
            </a:r>
          </a:p>
          <a:p>
            <a:r>
              <a:rPr lang="en-US" sz="2800" dirty="0">
                <a:latin typeface="+mj-lt"/>
              </a:rPr>
              <a:t>These relationships are shown using </a:t>
            </a:r>
            <a:r>
              <a:rPr lang="en-US" sz="2800" b="1" dirty="0">
                <a:latin typeface="+mj-lt"/>
              </a:rPr>
              <a:t>lines with "crow’s feet" (three small lines at one end)</a:t>
            </a:r>
            <a:r>
              <a:rPr lang="en-US" sz="2800" dirty="0">
                <a:latin typeface="+mj-lt"/>
              </a:rPr>
              <a:t>.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For 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One patient</a:t>
            </a:r>
            <a:r>
              <a:rPr lang="en-US" sz="2800" dirty="0">
                <a:latin typeface="+mj-lt"/>
              </a:rPr>
              <a:t> → can have </a:t>
            </a:r>
            <a:r>
              <a:rPr lang="en-US" sz="2800" b="1" dirty="0">
                <a:latin typeface="+mj-lt"/>
              </a:rPr>
              <a:t>many appointments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One doctor</a:t>
            </a:r>
            <a:r>
              <a:rPr lang="en-US" sz="2800" dirty="0">
                <a:latin typeface="+mj-lt"/>
              </a:rPr>
              <a:t> → can have </a:t>
            </a:r>
            <a:r>
              <a:rPr lang="en-US" sz="2800" b="1" dirty="0">
                <a:latin typeface="+mj-lt"/>
              </a:rPr>
              <a:t>many appointments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One appointment</a:t>
            </a:r>
            <a:r>
              <a:rPr lang="en-US" sz="2800" dirty="0">
                <a:latin typeface="+mj-lt"/>
              </a:rPr>
              <a:t> → results in </a:t>
            </a:r>
            <a:r>
              <a:rPr lang="en-US" sz="2800" b="1" dirty="0">
                <a:latin typeface="+mj-lt"/>
              </a:rPr>
              <a:t>one visit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One visit</a:t>
            </a:r>
            <a:r>
              <a:rPr lang="en-US" sz="2800" dirty="0">
                <a:latin typeface="+mj-lt"/>
              </a:rPr>
              <a:t> → can have </a:t>
            </a:r>
            <a:r>
              <a:rPr lang="en-US" sz="2800" b="1" dirty="0">
                <a:latin typeface="+mj-lt"/>
              </a:rPr>
              <a:t>multiple diagnoses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>
                <a:latin typeface="+mj-lt"/>
              </a:rPr>
              <a:t>multiple treatments</a:t>
            </a:r>
            <a:r>
              <a:rPr lang="en-US" sz="2800" dirty="0">
                <a:latin typeface="+mj-lt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BC8A5-7C01-6F73-6BCA-03AB1DDC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5334000" y="3943173"/>
            <a:ext cx="3810000" cy="289624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002171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FA39B-1462-4F2B-229E-75DC09BEE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218AA58-031D-EFE4-C18E-7CA6068391A5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3717A-4FD6-271D-2DA7-221809137EF8}"/>
              </a:ext>
            </a:extLst>
          </p:cNvPr>
          <p:cNvSpPr txBox="1"/>
          <p:nvPr/>
        </p:nvSpPr>
        <p:spPr>
          <a:xfrm>
            <a:off x="-7642" y="18585"/>
            <a:ext cx="9151642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Many-to-Many (M:M) Relationships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 bill </a:t>
            </a:r>
            <a:r>
              <a:rPr lang="en-US" sz="2800" b="1" dirty="0">
                <a:latin typeface="+mj-lt"/>
              </a:rPr>
              <a:t>can be paid in multiple payments</a:t>
            </a:r>
            <a:r>
              <a:rPr lang="en-US" sz="2800" dirty="0">
                <a:latin typeface="+mj-lt"/>
              </a:rPr>
              <a:t>, and one payment can cover </a:t>
            </a:r>
            <a:r>
              <a:rPr lang="en-US" sz="2800" b="1" dirty="0">
                <a:latin typeface="+mj-lt"/>
              </a:rPr>
              <a:t>multiple bills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</a:t>
            </a:r>
            <a:r>
              <a:rPr lang="en-US" sz="2800" b="1" dirty="0" err="1">
                <a:latin typeface="+mj-lt"/>
              </a:rPr>
              <a:t>PaymentBill</a:t>
            </a:r>
            <a:r>
              <a:rPr lang="en-US" sz="2800" b="1" dirty="0">
                <a:latin typeface="+mj-lt"/>
              </a:rPr>
              <a:t> table</a:t>
            </a:r>
            <a:r>
              <a:rPr lang="en-US" sz="2800" dirty="0">
                <a:latin typeface="+mj-lt"/>
              </a:rPr>
              <a:t> is used to handle this </a:t>
            </a:r>
            <a:r>
              <a:rPr lang="en-US" sz="2800" b="1" dirty="0">
                <a:latin typeface="+mj-lt"/>
              </a:rPr>
              <a:t>many-to-many</a:t>
            </a:r>
            <a:r>
              <a:rPr lang="en-US" sz="2800" dirty="0">
                <a:latin typeface="+mj-lt"/>
              </a:rPr>
              <a:t> relationship.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80C5C-37CA-9125-D1E5-75FA54C4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3505200" y="2552977"/>
            <a:ext cx="5638800" cy="42864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313006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3546B-DE27-307B-CEBE-456E5C132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EB5F524-B823-0F5A-87C8-B374DD28A727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ABEBF-75C4-F40B-735C-E425F0342D3E}"/>
              </a:ext>
            </a:extLst>
          </p:cNvPr>
          <p:cNvSpPr txBox="1"/>
          <p:nvPr/>
        </p:nvSpPr>
        <p:spPr>
          <a:xfrm>
            <a:off x="-7642" y="18585"/>
            <a:ext cx="9151642" cy="3108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3. Why is This ERD Important?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It helps </a:t>
            </a:r>
            <a:r>
              <a:rPr lang="en-US" sz="2800" b="1" dirty="0">
                <a:latin typeface="+mj-lt"/>
              </a:rPr>
              <a:t>organize medical records properly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Ensures </a:t>
            </a:r>
            <a:r>
              <a:rPr lang="en-US" sz="2800" b="1" dirty="0">
                <a:latin typeface="+mj-lt"/>
              </a:rPr>
              <a:t>data consistency</a:t>
            </a:r>
            <a:r>
              <a:rPr lang="en-US" sz="2800" dirty="0">
                <a:latin typeface="+mj-lt"/>
              </a:rPr>
              <a:t> (e.g., a bill is always linked to a visit).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Helps </a:t>
            </a:r>
            <a:r>
              <a:rPr lang="en-US" sz="2800" b="1" dirty="0">
                <a:latin typeface="+mj-lt"/>
              </a:rPr>
              <a:t>prevent duplicate records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Makes </a:t>
            </a:r>
            <a:r>
              <a:rPr lang="en-US" sz="2800" b="1" dirty="0">
                <a:latin typeface="+mj-lt"/>
              </a:rPr>
              <a:t>report generation</a:t>
            </a:r>
            <a:r>
              <a:rPr lang="en-US" sz="2800" dirty="0">
                <a:latin typeface="+mj-lt"/>
              </a:rPr>
              <a:t> easier (e.g., "Show all unpaid bills for a patient").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AA885-1840-F243-2069-CC747DA1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16599" r="22615" b="11481"/>
          <a:stretch/>
        </p:blipFill>
        <p:spPr>
          <a:xfrm>
            <a:off x="3505200" y="2552977"/>
            <a:ext cx="5638800" cy="42864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607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B494A-3D1B-54CD-8977-FCA986D1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44586D-7953-E7DD-4726-9208ADFFC1BA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1422F-ADD4-EEEF-A144-F6B22B013584}"/>
              </a:ext>
            </a:extLst>
          </p:cNvPr>
          <p:cNvSpPr txBox="1"/>
          <p:nvPr/>
        </p:nvSpPr>
        <p:spPr>
          <a:xfrm>
            <a:off x="27709" y="64054"/>
            <a:ext cx="9151642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Conclusion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This </a:t>
            </a:r>
            <a:r>
              <a:rPr lang="en-US" sz="2800" b="1" dirty="0">
                <a:latin typeface="+mj-lt"/>
              </a:rPr>
              <a:t>Medical Clinic Database</a:t>
            </a:r>
            <a:r>
              <a:rPr lang="en-US" sz="2800" dirty="0">
                <a:latin typeface="+mj-lt"/>
              </a:rPr>
              <a:t> follows </a:t>
            </a:r>
            <a:r>
              <a:rPr lang="en-US" sz="2800" b="1" dirty="0">
                <a:latin typeface="+mj-lt"/>
              </a:rPr>
              <a:t>real-world hospital management systems</a:t>
            </a:r>
            <a:r>
              <a:rPr lang="en-US" sz="2800" dirty="0">
                <a:latin typeface="+mj-lt"/>
              </a:rPr>
              <a:t>.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It </a:t>
            </a:r>
            <a:r>
              <a:rPr lang="en-US" sz="2800" b="1" dirty="0">
                <a:latin typeface="+mj-lt"/>
              </a:rPr>
              <a:t>stores patient records, doctor appointments, diagnoses, treatments, bills, and payments</a:t>
            </a:r>
            <a:r>
              <a:rPr lang="en-US" sz="2800" dirty="0">
                <a:latin typeface="+mj-lt"/>
              </a:rPr>
              <a:t> in a structured way.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Key Takeaway</a:t>
            </a:r>
            <a:r>
              <a:rPr lang="en-US" sz="2800" dirty="0">
                <a:latin typeface="+mj-lt"/>
              </a:rPr>
              <a:t>: </a:t>
            </a:r>
            <a:r>
              <a:rPr lang="en-US" sz="2800" b="1" dirty="0">
                <a:latin typeface="+mj-lt"/>
              </a:rPr>
              <a:t>AI and automation can help medical clinics manage their operations efficiently!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Question for Discussion</a:t>
            </a:r>
            <a:r>
              <a:rPr lang="en-US" sz="2800" dirty="0">
                <a:latin typeface="+mj-l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How can AI be integrated into this system to improve patient care and automate tasks?</a:t>
            </a:r>
          </a:p>
        </p:txBody>
      </p:sp>
    </p:spTree>
    <p:extLst>
      <p:ext uri="{BB962C8B-B14F-4D97-AF65-F5344CB8AC3E}">
        <p14:creationId xmlns:p14="http://schemas.microsoft.com/office/powerpoint/2010/main" val="271154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B739-0958-9D81-7E95-304737198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FF46E4A-14A0-8A7C-CDBD-7A197CD6A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5239C05-1723-E612-96EB-1EDE64DAF03D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6710" algn="l"/>
              </a:tabLst>
            </a:pP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2</a:t>
            </a:r>
            <a:r>
              <a:rPr sz="950" spc="30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	Faculty</a:t>
            </a:r>
            <a:r>
              <a:rPr sz="950" spc="14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of</a:t>
            </a:r>
            <a:r>
              <a:rPr sz="950" spc="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and</a:t>
            </a:r>
            <a:r>
              <a:rPr sz="950" spc="7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Law</a:t>
            </a:r>
            <a:r>
              <a:rPr sz="950" spc="6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|</a:t>
            </a:r>
            <a:r>
              <a:rPr sz="950" spc="16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Peter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Faber</a:t>
            </a:r>
            <a:r>
              <a:rPr sz="950" spc="70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C3935"/>
                </a:solidFill>
                <a:latin typeface="Arial"/>
                <a:cs typeface="Arial"/>
              </a:rPr>
              <a:t>Business</a:t>
            </a:r>
            <a:r>
              <a:rPr sz="950" spc="145" dirty="0">
                <a:solidFill>
                  <a:srgbClr val="3C3935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C3935"/>
                </a:solidFill>
                <a:latin typeface="Arial"/>
                <a:cs typeface="Arial"/>
              </a:rPr>
              <a:t>School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5C3D80D-D31B-657D-672C-60B14B333FAC}"/>
              </a:ext>
            </a:extLst>
          </p:cNvPr>
          <p:cNvSpPr txBox="1"/>
          <p:nvPr/>
        </p:nvSpPr>
        <p:spPr>
          <a:xfrm>
            <a:off x="0" y="398026"/>
            <a:ext cx="9144000" cy="645997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286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Assessment Strategy and Rationale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To successfully complete this unit, students must achieve a </a:t>
            </a:r>
            <a:r>
              <a:rPr lang="en-US" sz="2800" b="1" dirty="0">
                <a:latin typeface="+mj-lt"/>
              </a:rPr>
              <a:t>minimum aggregate score of 50%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</a:rPr>
              <a:t>Assessment Strategy: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Assessment 1</a:t>
            </a:r>
            <a:r>
              <a:rPr lang="en-US" sz="2800" dirty="0">
                <a:latin typeface="+mj-lt"/>
              </a:rPr>
              <a:t> provides a hands-on approach to database design and SQL programming.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Assessment 2</a:t>
            </a:r>
            <a:r>
              <a:rPr lang="en-US" sz="2800" dirty="0">
                <a:latin typeface="+mj-lt"/>
              </a:rPr>
              <a:t> validates students’ database knowledge through an </a:t>
            </a:r>
            <a:r>
              <a:rPr lang="en-US" sz="2800" b="1" dirty="0">
                <a:latin typeface="+mj-lt"/>
              </a:rPr>
              <a:t>industry-</a:t>
            </a:r>
            <a:r>
              <a:rPr lang="en-US" sz="2800" b="1" dirty="0" err="1">
                <a:latin typeface="+mj-lt"/>
              </a:rPr>
              <a:t>recognised</a:t>
            </a:r>
            <a:r>
              <a:rPr lang="en-US" sz="2800" b="1" dirty="0">
                <a:latin typeface="+mj-lt"/>
              </a:rPr>
              <a:t> certification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Assessment 3</a:t>
            </a:r>
            <a:r>
              <a:rPr lang="en-US" sz="2800" dirty="0">
                <a:latin typeface="+mj-lt"/>
              </a:rPr>
              <a:t> develops students’ ability to design </a:t>
            </a:r>
            <a:r>
              <a:rPr lang="en-US" sz="2800" b="1" dirty="0">
                <a:latin typeface="+mj-lt"/>
              </a:rPr>
              <a:t>scalable, secure, and efficient</a:t>
            </a:r>
            <a:r>
              <a:rPr lang="en-US" sz="2800" dirty="0">
                <a:latin typeface="+mj-lt"/>
              </a:rPr>
              <a:t> database solutions.</a:t>
            </a:r>
          </a:p>
        </p:txBody>
      </p:sp>
    </p:spTree>
    <p:extLst>
      <p:ext uri="{BB962C8B-B14F-4D97-AF65-F5344CB8AC3E}">
        <p14:creationId xmlns:p14="http://schemas.microsoft.com/office/powerpoint/2010/main" val="256354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9257C-98AF-B197-5D84-99EBA21C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F29AED3-C5E3-AF3A-3FD8-EB2513F5CC44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346710" algn="l"/>
              </a:tabLst>
              <a:defRPr/>
            </a:pP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950" b="0" i="0" u="none" strike="noStrike" kern="0" cap="none" spc="30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-5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|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	Faculty</a:t>
            </a:r>
            <a:r>
              <a:rPr kumimoji="0" sz="950" b="0" i="0" u="none" strike="noStrike" kern="0" cap="none" spc="14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950" b="0" i="0" u="none" strike="noStrike" kern="0" cap="none" spc="4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Business</a:t>
            </a:r>
            <a:r>
              <a:rPr kumimoji="0" sz="950" b="0" i="0" u="none" strike="noStrike" kern="0" cap="none" spc="14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950" b="0" i="0" u="none" strike="noStrike" kern="0" cap="none" spc="7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Law</a:t>
            </a:r>
            <a:r>
              <a:rPr kumimoji="0" sz="950" b="0" i="0" u="none" strike="noStrike" kern="0" cap="none" spc="6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|</a:t>
            </a:r>
            <a:r>
              <a:rPr kumimoji="0" sz="950" b="0" i="0" u="none" strike="noStrike" kern="0" cap="none" spc="16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Peter</a:t>
            </a:r>
            <a:r>
              <a:rPr kumimoji="0" sz="950" b="0" i="0" u="none" strike="noStrike" kern="0" cap="none" spc="7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Faber</a:t>
            </a:r>
            <a:r>
              <a:rPr kumimoji="0" sz="950" b="0" i="0" u="none" strike="noStrike" kern="0" cap="none" spc="7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Business</a:t>
            </a:r>
            <a:r>
              <a:rPr kumimoji="0" sz="950" b="0" i="0" u="none" strike="noStrike" kern="0" cap="none" spc="14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-1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School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ECFEEC8-8EDC-98CB-5BC1-6B0DC0770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372D0-4955-8466-035E-92E87DB3EB26}"/>
              </a:ext>
            </a:extLst>
          </p:cNvPr>
          <p:cNvSpPr txBox="1"/>
          <p:nvPr/>
        </p:nvSpPr>
        <p:spPr>
          <a:xfrm>
            <a:off x="-51459" y="543897"/>
            <a:ext cx="9170719" cy="44935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</a:rPr>
              <a:t>If the MySQL DDL Script is available: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Click 'Main diagram'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under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Diagrams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in the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Import Options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Enter the MySQL DDL script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in the editor.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If you have an existing database script, you can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upload it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or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paste the SQL script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manually.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If not, you can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manually create the tables and relationships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by adding entities.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Click the 'Run' (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</a:rPr>
              <a:t>▶️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) button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or use the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'Save'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option to generate the diagram.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Enable 'Apply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Autolayout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'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if you want SQLDBM to arrange the entities automatically.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Once the diagram is generated, adjust the table placements to clearly visualize the relationships.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D4058-ED5E-1E33-4D15-87A2BAAE44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07" b="31577"/>
          <a:stretch/>
        </p:blipFill>
        <p:spPr>
          <a:xfrm>
            <a:off x="1226622" y="4952852"/>
            <a:ext cx="6690756" cy="19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70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96276-125B-7FA4-EE04-04DEB07A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CFF83-096C-E04E-F183-199EE1C7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18" b="7037"/>
          <a:stretch/>
        </p:blipFill>
        <p:spPr>
          <a:xfrm>
            <a:off x="0" y="1295400"/>
            <a:ext cx="9144000" cy="43434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F88CB80-63D7-5688-378C-3A0DD1985059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346710" algn="l"/>
              </a:tabLst>
              <a:defRPr/>
            </a:pP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950" b="0" i="0" u="none" strike="noStrike" kern="0" cap="none" spc="30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-5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|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	Faculty</a:t>
            </a:r>
            <a:r>
              <a:rPr kumimoji="0" sz="950" b="0" i="0" u="none" strike="noStrike" kern="0" cap="none" spc="14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950" b="0" i="0" u="none" strike="noStrike" kern="0" cap="none" spc="4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Business</a:t>
            </a:r>
            <a:r>
              <a:rPr kumimoji="0" sz="950" b="0" i="0" u="none" strike="noStrike" kern="0" cap="none" spc="14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950" b="0" i="0" u="none" strike="noStrike" kern="0" cap="none" spc="7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Law</a:t>
            </a:r>
            <a:r>
              <a:rPr kumimoji="0" sz="950" b="0" i="0" u="none" strike="noStrike" kern="0" cap="none" spc="6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|</a:t>
            </a:r>
            <a:r>
              <a:rPr kumimoji="0" sz="950" b="0" i="0" u="none" strike="noStrike" kern="0" cap="none" spc="16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Peter</a:t>
            </a:r>
            <a:r>
              <a:rPr kumimoji="0" sz="950" b="0" i="0" u="none" strike="noStrike" kern="0" cap="none" spc="7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Faber</a:t>
            </a:r>
            <a:r>
              <a:rPr kumimoji="0" sz="950" b="0" i="0" u="none" strike="noStrike" kern="0" cap="none" spc="7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Business</a:t>
            </a:r>
            <a:r>
              <a:rPr kumimoji="0" sz="950" b="0" i="0" u="none" strike="noStrike" kern="0" cap="none" spc="14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-1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School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4FE2DE3-5ABF-3167-6F43-3D33CFFEB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73F1A0-A3C8-5101-9194-C21D7D60624F}"/>
              </a:ext>
            </a:extLst>
          </p:cNvPr>
          <p:cNvSpPr/>
          <p:nvPr/>
        </p:nvSpPr>
        <p:spPr>
          <a:xfrm>
            <a:off x="4290950" y="1852550"/>
            <a:ext cx="3810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75066-0A05-682C-E0EE-0C0374D07535}"/>
              </a:ext>
            </a:extLst>
          </p:cNvPr>
          <p:cNvSpPr txBox="1"/>
          <p:nvPr/>
        </p:nvSpPr>
        <p:spPr>
          <a:xfrm>
            <a:off x="-76200" y="824012"/>
            <a:ext cx="8381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</a:rPr>
              <a:t>If the MySQL DDL Script is available: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D48570-8744-A502-A9B7-76C89FD22E36}"/>
              </a:ext>
            </a:extLst>
          </p:cNvPr>
          <p:cNvSpPr/>
          <p:nvPr/>
        </p:nvSpPr>
        <p:spPr>
          <a:xfrm>
            <a:off x="6667" y="3583375"/>
            <a:ext cx="571500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A04E42-306A-7853-9693-2D6CB199CB6C}"/>
              </a:ext>
            </a:extLst>
          </p:cNvPr>
          <p:cNvSpPr/>
          <p:nvPr/>
        </p:nvSpPr>
        <p:spPr>
          <a:xfrm>
            <a:off x="584834" y="3768040"/>
            <a:ext cx="6349366" cy="18707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6832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41E41-858D-12DB-8F11-F6DD02D60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B9A745B-2492-91AC-DFD9-A15A72210640}"/>
              </a:ext>
            </a:extLst>
          </p:cNvPr>
          <p:cNvSpPr txBox="1"/>
          <p:nvPr/>
        </p:nvSpPr>
        <p:spPr>
          <a:xfrm>
            <a:off x="578167" y="6552882"/>
            <a:ext cx="3697604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346710" algn="l"/>
              </a:tabLst>
              <a:defRPr/>
            </a:pP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950" b="0" i="0" u="none" strike="noStrike" kern="0" cap="none" spc="30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-5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|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	Faculty</a:t>
            </a:r>
            <a:r>
              <a:rPr kumimoji="0" sz="950" b="0" i="0" u="none" strike="noStrike" kern="0" cap="none" spc="14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950" b="0" i="0" u="none" strike="noStrike" kern="0" cap="none" spc="4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Business</a:t>
            </a:r>
            <a:r>
              <a:rPr kumimoji="0" sz="950" b="0" i="0" u="none" strike="noStrike" kern="0" cap="none" spc="14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950" b="0" i="0" u="none" strike="noStrike" kern="0" cap="none" spc="7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Law</a:t>
            </a:r>
            <a:r>
              <a:rPr kumimoji="0" sz="950" b="0" i="0" u="none" strike="noStrike" kern="0" cap="none" spc="6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|</a:t>
            </a:r>
            <a:r>
              <a:rPr kumimoji="0" sz="950" b="0" i="0" u="none" strike="noStrike" kern="0" cap="none" spc="16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Peter</a:t>
            </a:r>
            <a:r>
              <a:rPr kumimoji="0" sz="950" b="0" i="0" u="none" strike="noStrike" kern="0" cap="none" spc="7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Faber</a:t>
            </a:r>
            <a:r>
              <a:rPr kumimoji="0" sz="950" b="0" i="0" u="none" strike="noStrike" kern="0" cap="none" spc="7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Business</a:t>
            </a:r>
            <a:r>
              <a:rPr kumimoji="0" sz="950" b="0" i="0" u="none" strike="noStrike" kern="0" cap="none" spc="145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50" b="0" i="0" u="none" strike="noStrike" kern="0" cap="none" spc="-10" normalizeH="0" baseline="0" noProof="0" dirty="0">
                <a:ln>
                  <a:noFill/>
                </a:ln>
                <a:solidFill>
                  <a:srgbClr val="3C3935"/>
                </a:solidFill>
                <a:effectLst/>
                <a:uLnTx/>
                <a:uFillTx/>
                <a:latin typeface="Arial"/>
                <a:cs typeface="Arial"/>
              </a:rPr>
              <a:t>School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0578B33-98BD-0F40-D0FD-591D6A0C5C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26288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900" dirty="0"/>
              <a:t>Week 2 – Lab 1</a:t>
            </a:r>
            <a:endParaRPr sz="29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CCFC52-215F-A38B-5C8A-5D25A042780E}"/>
              </a:ext>
            </a:extLst>
          </p:cNvPr>
          <p:cNvSpPr/>
          <p:nvPr/>
        </p:nvSpPr>
        <p:spPr>
          <a:xfrm>
            <a:off x="4290950" y="1852550"/>
            <a:ext cx="3810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1021A-493F-AE28-AD23-E9BA44E7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78" b="66296"/>
          <a:stretch/>
        </p:blipFill>
        <p:spPr>
          <a:xfrm>
            <a:off x="0" y="1385888"/>
            <a:ext cx="9144000" cy="120491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D994F0-661F-43B4-EF72-84044D69F432}"/>
              </a:ext>
            </a:extLst>
          </p:cNvPr>
          <p:cNvSpPr/>
          <p:nvPr/>
        </p:nvSpPr>
        <p:spPr>
          <a:xfrm>
            <a:off x="3352800" y="2164462"/>
            <a:ext cx="571500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914A9-D77A-1FBA-7230-B1394220F69E}"/>
              </a:ext>
            </a:extLst>
          </p:cNvPr>
          <p:cNvSpPr txBox="1"/>
          <p:nvPr/>
        </p:nvSpPr>
        <p:spPr>
          <a:xfrm>
            <a:off x="-76200" y="824012"/>
            <a:ext cx="8381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</a:rPr>
              <a:t>If the MySQL DDL Script is available:</a:t>
            </a:r>
          </a:p>
        </p:txBody>
      </p:sp>
    </p:spTree>
    <p:extLst>
      <p:ext uri="{BB962C8B-B14F-4D97-AF65-F5344CB8AC3E}">
        <p14:creationId xmlns:p14="http://schemas.microsoft.com/office/powerpoint/2010/main" val="27107160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CB339-E632-9E22-A7B6-C9019F91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9FBAC6E-9EAC-CF1D-420B-AB0E38575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2610" y="1392175"/>
            <a:ext cx="6553200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2800" dirty="0">
                <a:latin typeface="+mj-lt"/>
              </a:rPr>
              <a:t>Thank You</a:t>
            </a:r>
            <a:endParaRPr sz="2800" spc="-8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24FA3D3-2D48-1396-02E0-E592D20AE6B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28575" algn="l" defTabSz="685800" rtl="0">
              <a:spcBef>
                <a:spcPts val="4"/>
              </a:spcBef>
            </a:pPr>
            <a:fld id="{81D60167-4931-47E6-BA6A-407CBD079E47}" type="slidenum">
              <a:rPr dirty="0">
                <a:ea typeface="+mn-ea"/>
              </a:rPr>
              <a:pPr marL="28575" algn="l" defTabSz="685800" rtl="0">
                <a:spcBef>
                  <a:spcPts val="4"/>
                </a:spcBef>
              </a:pPr>
              <a:t>93</a:t>
            </a:fld>
            <a:r>
              <a:rPr spc="176" dirty="0">
                <a:ea typeface="+mn-ea"/>
              </a:rPr>
              <a:t> </a:t>
            </a:r>
            <a:r>
              <a:rPr dirty="0">
                <a:ea typeface="+mn-ea"/>
              </a:rPr>
              <a:t>|</a:t>
            </a:r>
            <a:r>
              <a:rPr spc="300" dirty="0">
                <a:ea typeface="+mn-ea"/>
              </a:rPr>
              <a:t> </a:t>
            </a:r>
            <a:r>
              <a:rPr dirty="0">
                <a:ea typeface="+mn-ea"/>
              </a:rPr>
              <a:t>Faculty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of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Business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and</a:t>
            </a:r>
            <a:r>
              <a:rPr spc="-15" dirty="0">
                <a:ea typeface="+mn-ea"/>
              </a:rPr>
              <a:t> </a:t>
            </a:r>
            <a:r>
              <a:rPr dirty="0">
                <a:ea typeface="+mn-ea"/>
              </a:rPr>
              <a:t>Law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|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Peter</a:t>
            </a:r>
            <a:r>
              <a:rPr spc="-8" dirty="0">
                <a:ea typeface="+mn-ea"/>
              </a:rPr>
              <a:t> </a:t>
            </a:r>
            <a:r>
              <a:rPr dirty="0">
                <a:ea typeface="+mn-ea"/>
              </a:rPr>
              <a:t>Faber</a:t>
            </a:r>
            <a:r>
              <a:rPr spc="-11" dirty="0">
                <a:ea typeface="+mn-ea"/>
              </a:rPr>
              <a:t> </a:t>
            </a:r>
            <a:r>
              <a:rPr dirty="0">
                <a:ea typeface="+mn-ea"/>
              </a:rPr>
              <a:t>Business</a:t>
            </a:r>
            <a:r>
              <a:rPr spc="-11" dirty="0">
                <a:ea typeface="+mn-ea"/>
              </a:rPr>
              <a:t> </a:t>
            </a:r>
            <a:r>
              <a:rPr spc="-8" dirty="0">
                <a:ea typeface="+mn-ea"/>
              </a:rPr>
              <a:t>School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9AB1092-95B3-7ACF-8F0C-CB846267DED1}"/>
              </a:ext>
            </a:extLst>
          </p:cNvPr>
          <p:cNvSpPr txBox="1"/>
          <p:nvPr/>
        </p:nvSpPr>
        <p:spPr>
          <a:xfrm>
            <a:off x="1532709" y="1919859"/>
            <a:ext cx="5808821" cy="49100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</a:pPr>
            <a:r>
              <a:rPr lang="en-US" sz="2800" i="1" dirty="0">
                <a:solidFill>
                  <a:srgbClr val="3D3935"/>
                </a:solidFill>
                <a:latin typeface="+mj-lt"/>
                <a:ea typeface="+mn-ea"/>
                <a:cs typeface="Arial"/>
              </a:rPr>
              <a:t>Have a Great Learning Day!</a:t>
            </a:r>
            <a:endParaRPr sz="2800" dirty="0">
              <a:latin typeface="+mj-lt"/>
              <a:ea typeface="+mn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0227068-EB5C-24F0-54DA-165117897DD9}"/>
              </a:ext>
            </a:extLst>
          </p:cNvPr>
          <p:cNvSpPr txBox="1"/>
          <p:nvPr/>
        </p:nvSpPr>
        <p:spPr>
          <a:xfrm>
            <a:off x="1557203" y="2437847"/>
            <a:ext cx="5808821" cy="921887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</a:pPr>
            <a:r>
              <a:rPr lang="en-US" sz="2800" dirty="0">
                <a:latin typeface="+mj-lt"/>
                <a:ea typeface="+mn-ea"/>
                <a:cs typeface="+mn-cs"/>
              </a:rPr>
              <a:t>Feel free to reach out with any questions!</a:t>
            </a:r>
            <a:endParaRPr sz="2800" dirty="0">
              <a:latin typeface="+mj-lt"/>
              <a:ea typeface="+mn-ea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4F8A8DD-F6DA-6366-D84B-9EAA8BBA4F8A}"/>
              </a:ext>
            </a:extLst>
          </p:cNvPr>
          <p:cNvSpPr txBox="1"/>
          <p:nvPr/>
        </p:nvSpPr>
        <p:spPr>
          <a:xfrm>
            <a:off x="1557203" y="3518289"/>
            <a:ext cx="5808821" cy="49100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342424" indent="-332899" algn="l" defTabSz="685800" rtl="0">
              <a:spcBef>
                <a:spcPts val="469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342424" algn="l"/>
              </a:tabLst>
            </a:pPr>
            <a:r>
              <a:rPr lang="en-US" sz="2800" dirty="0">
                <a:latin typeface="+mj-lt"/>
                <a:ea typeface="+mn-ea"/>
                <a:cs typeface="+mn-cs"/>
              </a:rPr>
              <a:t>Dr. Farshid Keivanian</a:t>
            </a:r>
            <a:endParaRPr sz="2800" dirty="0">
              <a:latin typeface="+mj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7070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943</TotalTime>
  <Words>5413</Words>
  <Application>Microsoft Office PowerPoint</Application>
  <PresentationFormat>On-screen Show (4:3)</PresentationFormat>
  <Paragraphs>602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Aptos</vt:lpstr>
      <vt:lpstr>Arial</vt:lpstr>
      <vt:lpstr>Calibri</vt:lpstr>
      <vt:lpstr>Consolas</vt:lpstr>
      <vt:lpstr>Wingdings</vt:lpstr>
      <vt:lpstr>Office Theme</vt:lpstr>
      <vt:lpstr>1_Office Theme</vt:lpstr>
      <vt:lpstr>Data and Information Management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PowerPoint Presentation</vt:lpstr>
      <vt:lpstr>PowerPoint Presentation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Week 2 – Lab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 – Lab 1</vt:lpstr>
      <vt:lpstr>Week 2 – Lab 1</vt:lpstr>
      <vt:lpstr>Week 2 – Lab 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Farshid Keivanian</dc:creator>
  <cp:lastModifiedBy>Farshid Keivanian</cp:lastModifiedBy>
  <cp:revision>296</cp:revision>
  <dcterms:created xsi:type="dcterms:W3CDTF">2025-03-04T09:15:26Z</dcterms:created>
  <dcterms:modified xsi:type="dcterms:W3CDTF">2025-03-06T01:03:56Z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2025-02-17T00:00:00Z</vt:filetime>
  </property>
  <property fmtid="{D5CDD505-2E9C-101B-9397-08002B2CF9AE}" pid="3" name="LastSaved">
    <vt:filetime>2025-03-04T00:00:00Z</vt:filetime>
  </property>
</Properties>
</file>